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handoutMasterIdLst>
    <p:handoutMasterId r:id="rId46"/>
  </p:handoutMasterIdLst>
  <p:sldIdLst>
    <p:sldId id="256" r:id="rId2"/>
    <p:sldId id="258" r:id="rId3"/>
    <p:sldId id="259" r:id="rId4"/>
    <p:sldId id="260" r:id="rId5"/>
    <p:sldId id="261" r:id="rId6"/>
    <p:sldId id="269" r:id="rId7"/>
    <p:sldId id="271" r:id="rId8"/>
    <p:sldId id="272" r:id="rId9"/>
    <p:sldId id="263" r:id="rId10"/>
    <p:sldId id="273" r:id="rId11"/>
    <p:sldId id="264" r:id="rId12"/>
    <p:sldId id="265" r:id="rId13"/>
    <p:sldId id="266" r:id="rId14"/>
    <p:sldId id="276" r:id="rId15"/>
    <p:sldId id="274" r:id="rId16"/>
    <p:sldId id="267" r:id="rId17"/>
    <p:sldId id="268" r:id="rId18"/>
    <p:sldId id="262" r:id="rId19"/>
    <p:sldId id="275" r:id="rId20"/>
    <p:sldId id="278" r:id="rId21"/>
    <p:sldId id="279" r:id="rId22"/>
    <p:sldId id="280" r:id="rId23"/>
    <p:sldId id="281" r:id="rId24"/>
    <p:sldId id="282" r:id="rId25"/>
    <p:sldId id="283" r:id="rId26"/>
    <p:sldId id="284" r:id="rId27"/>
    <p:sldId id="285" r:id="rId28"/>
    <p:sldId id="286" r:id="rId29"/>
    <p:sldId id="295" r:id="rId30"/>
    <p:sldId id="291" r:id="rId31"/>
    <p:sldId id="305" r:id="rId32"/>
    <p:sldId id="306" r:id="rId33"/>
    <p:sldId id="307" r:id="rId34"/>
    <p:sldId id="292" r:id="rId35"/>
    <p:sldId id="304" r:id="rId36"/>
    <p:sldId id="293" r:id="rId37"/>
    <p:sldId id="297" r:id="rId38"/>
    <p:sldId id="308" r:id="rId39"/>
    <p:sldId id="294" r:id="rId40"/>
    <p:sldId id="296" r:id="rId41"/>
    <p:sldId id="300" r:id="rId42"/>
    <p:sldId id="299" r:id="rId43"/>
    <p:sldId id="298" r:id="rId44"/>
    <p:sldId id="303"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334" y="-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36D99F5-F8C3-4658-B93D-1BF038541066}" type="datetimeFigureOut">
              <a:rPr lang="en-US" smtClean="0"/>
              <a:pPr/>
              <a:t>9/4/2012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AC4F7DF-C5E8-453E-AC28-314A6884A918}" type="slidenum">
              <a:rPr lang="en-US" smtClean="0"/>
              <a:pPr/>
              <a:t>‹#›</a:t>
            </a:fld>
            <a:endParaRPr lang="en-US" dirty="0"/>
          </a:p>
        </p:txBody>
      </p:sp>
    </p:spTree>
    <p:extLst>
      <p:ext uri="{BB962C8B-B14F-4D97-AF65-F5344CB8AC3E}">
        <p14:creationId xmlns:p14="http://schemas.microsoft.com/office/powerpoint/2010/main" val="418788207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71E30FB-3A36-4707-8C8F-6A0AA35B3313}" type="datetimeFigureOut">
              <a:rPr lang="en-CA" smtClean="0"/>
              <a:pPr/>
              <a:t>04/09/2012</a:t>
            </a:fld>
            <a:endParaRPr lang="en-CA"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CA"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0B180A9-23F2-4D01-8EB3-A33CCE5B8B81}" type="slidenum">
              <a:rPr lang="en-CA" smtClean="0"/>
              <a:pPr/>
              <a:t>‹#›</a:t>
            </a:fld>
            <a:endParaRPr lang="en-C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71E30FB-3A36-4707-8C8F-6A0AA35B3313}" type="datetimeFigureOut">
              <a:rPr lang="en-CA" smtClean="0"/>
              <a:pPr/>
              <a:t>04/09/2012</a:t>
            </a:fld>
            <a:endParaRPr lang="en-CA" dirty="0"/>
          </a:p>
        </p:txBody>
      </p:sp>
      <p:sp>
        <p:nvSpPr>
          <p:cNvPr id="5" name="Footer Placeholder 4"/>
          <p:cNvSpPr>
            <a:spLocks noGrp="1"/>
          </p:cNvSpPr>
          <p:nvPr>
            <p:ph type="ftr" sz="quarter" idx="11"/>
          </p:nvPr>
        </p:nvSpPr>
        <p:spPr/>
        <p:txBody>
          <a:bodyPr/>
          <a:lstStyle>
            <a:extLst/>
          </a:lstStyle>
          <a:p>
            <a:endParaRPr lang="en-CA" dirty="0"/>
          </a:p>
        </p:txBody>
      </p:sp>
      <p:sp>
        <p:nvSpPr>
          <p:cNvPr id="6" name="Slide Number Placeholder 5"/>
          <p:cNvSpPr>
            <a:spLocks noGrp="1"/>
          </p:cNvSpPr>
          <p:nvPr>
            <p:ph type="sldNum" sz="quarter" idx="12"/>
          </p:nvPr>
        </p:nvSpPr>
        <p:spPr/>
        <p:txBody>
          <a:bodyPr/>
          <a:lstStyle>
            <a:extLst/>
          </a:lstStyle>
          <a:p>
            <a:fld id="{80B180A9-23F2-4D01-8EB3-A33CCE5B8B81}" type="slidenum">
              <a:rPr lang="en-CA" smtClean="0"/>
              <a:pPr/>
              <a:t>‹#›</a:t>
            </a:fld>
            <a:endParaRPr lang="en-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71E30FB-3A36-4707-8C8F-6A0AA35B3313}" type="datetimeFigureOut">
              <a:rPr lang="en-CA" smtClean="0"/>
              <a:pPr/>
              <a:t>04/09/2012</a:t>
            </a:fld>
            <a:endParaRPr lang="en-CA" dirty="0"/>
          </a:p>
        </p:txBody>
      </p:sp>
      <p:sp>
        <p:nvSpPr>
          <p:cNvPr id="5" name="Footer Placeholder 4"/>
          <p:cNvSpPr>
            <a:spLocks noGrp="1"/>
          </p:cNvSpPr>
          <p:nvPr>
            <p:ph type="ftr" sz="quarter" idx="11"/>
          </p:nvPr>
        </p:nvSpPr>
        <p:spPr/>
        <p:txBody>
          <a:bodyPr/>
          <a:lstStyle>
            <a:extLst/>
          </a:lstStyle>
          <a:p>
            <a:endParaRPr lang="en-CA" dirty="0"/>
          </a:p>
        </p:txBody>
      </p:sp>
      <p:sp>
        <p:nvSpPr>
          <p:cNvPr id="6" name="Slide Number Placeholder 5"/>
          <p:cNvSpPr>
            <a:spLocks noGrp="1"/>
          </p:cNvSpPr>
          <p:nvPr>
            <p:ph type="sldNum" sz="quarter" idx="12"/>
          </p:nvPr>
        </p:nvSpPr>
        <p:spPr/>
        <p:txBody>
          <a:bodyPr/>
          <a:lstStyle>
            <a:extLst/>
          </a:lstStyle>
          <a:p>
            <a:fld id="{80B180A9-23F2-4D01-8EB3-A33CCE5B8B81}" type="slidenum">
              <a:rPr lang="en-CA" smtClean="0"/>
              <a:pPr/>
              <a:t>‹#›</a:t>
            </a:fld>
            <a:endParaRPr lang="en-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71E30FB-3A36-4707-8C8F-6A0AA35B3313}" type="datetimeFigureOut">
              <a:rPr lang="en-CA" smtClean="0"/>
              <a:pPr/>
              <a:t>04/09/2012</a:t>
            </a:fld>
            <a:endParaRPr lang="en-CA" dirty="0"/>
          </a:p>
        </p:txBody>
      </p:sp>
      <p:sp>
        <p:nvSpPr>
          <p:cNvPr id="5" name="Footer Placeholder 4"/>
          <p:cNvSpPr>
            <a:spLocks noGrp="1"/>
          </p:cNvSpPr>
          <p:nvPr>
            <p:ph type="ftr" sz="quarter" idx="11"/>
          </p:nvPr>
        </p:nvSpPr>
        <p:spPr/>
        <p:txBody>
          <a:bodyPr/>
          <a:lstStyle>
            <a:extLst/>
          </a:lstStyle>
          <a:p>
            <a:endParaRPr lang="en-CA" dirty="0"/>
          </a:p>
        </p:txBody>
      </p:sp>
      <p:sp>
        <p:nvSpPr>
          <p:cNvPr id="6" name="Slide Number Placeholder 5"/>
          <p:cNvSpPr>
            <a:spLocks noGrp="1"/>
          </p:cNvSpPr>
          <p:nvPr>
            <p:ph type="sldNum" sz="quarter" idx="12"/>
          </p:nvPr>
        </p:nvSpPr>
        <p:spPr/>
        <p:txBody>
          <a:bodyPr/>
          <a:lstStyle>
            <a:extLst/>
          </a:lstStyle>
          <a:p>
            <a:fld id="{80B180A9-23F2-4D01-8EB3-A33CCE5B8B81}" type="slidenum">
              <a:rPr lang="en-CA" smtClean="0"/>
              <a:pPr/>
              <a:t>‹#›</a:t>
            </a:fld>
            <a:endParaRPr lang="en-CA"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71E30FB-3A36-4707-8C8F-6A0AA35B3313}" type="datetimeFigureOut">
              <a:rPr lang="en-CA" smtClean="0"/>
              <a:pPr/>
              <a:t>04/09/2012</a:t>
            </a:fld>
            <a:endParaRPr lang="en-CA" dirty="0"/>
          </a:p>
        </p:txBody>
      </p:sp>
      <p:sp>
        <p:nvSpPr>
          <p:cNvPr id="5" name="Footer Placeholder 4"/>
          <p:cNvSpPr>
            <a:spLocks noGrp="1"/>
          </p:cNvSpPr>
          <p:nvPr>
            <p:ph type="ftr" sz="quarter" idx="11"/>
          </p:nvPr>
        </p:nvSpPr>
        <p:spPr/>
        <p:txBody>
          <a:bodyPr/>
          <a:lstStyle>
            <a:extLst/>
          </a:lstStyle>
          <a:p>
            <a:endParaRPr lang="en-CA" dirty="0"/>
          </a:p>
        </p:txBody>
      </p:sp>
      <p:sp>
        <p:nvSpPr>
          <p:cNvPr id="6" name="Slide Number Placeholder 5"/>
          <p:cNvSpPr>
            <a:spLocks noGrp="1"/>
          </p:cNvSpPr>
          <p:nvPr>
            <p:ph type="sldNum" sz="quarter" idx="12"/>
          </p:nvPr>
        </p:nvSpPr>
        <p:spPr/>
        <p:txBody>
          <a:bodyPr/>
          <a:lstStyle>
            <a:extLst/>
          </a:lstStyle>
          <a:p>
            <a:fld id="{80B180A9-23F2-4D01-8EB3-A33CCE5B8B81}" type="slidenum">
              <a:rPr lang="en-CA" smtClean="0"/>
              <a:pPr/>
              <a:t>‹#›</a:t>
            </a:fld>
            <a:endParaRPr lang="en-CA"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71E30FB-3A36-4707-8C8F-6A0AA35B3313}" type="datetimeFigureOut">
              <a:rPr lang="en-CA" smtClean="0"/>
              <a:pPr/>
              <a:t>04/09/2012</a:t>
            </a:fld>
            <a:endParaRPr lang="en-CA" dirty="0"/>
          </a:p>
        </p:txBody>
      </p:sp>
      <p:sp>
        <p:nvSpPr>
          <p:cNvPr id="6" name="Footer Placeholder 5"/>
          <p:cNvSpPr>
            <a:spLocks noGrp="1"/>
          </p:cNvSpPr>
          <p:nvPr>
            <p:ph type="ftr" sz="quarter" idx="11"/>
          </p:nvPr>
        </p:nvSpPr>
        <p:spPr/>
        <p:txBody>
          <a:bodyPr/>
          <a:lstStyle>
            <a:extLst/>
          </a:lstStyle>
          <a:p>
            <a:endParaRPr lang="en-CA" dirty="0"/>
          </a:p>
        </p:txBody>
      </p:sp>
      <p:sp>
        <p:nvSpPr>
          <p:cNvPr id="7" name="Slide Number Placeholder 6"/>
          <p:cNvSpPr>
            <a:spLocks noGrp="1"/>
          </p:cNvSpPr>
          <p:nvPr>
            <p:ph type="sldNum" sz="quarter" idx="12"/>
          </p:nvPr>
        </p:nvSpPr>
        <p:spPr/>
        <p:txBody>
          <a:bodyPr/>
          <a:lstStyle>
            <a:extLst/>
          </a:lstStyle>
          <a:p>
            <a:fld id="{80B180A9-23F2-4D01-8EB3-A33CCE5B8B81}" type="slidenum">
              <a:rPr lang="en-CA" smtClean="0"/>
              <a:pPr/>
              <a:t>‹#›</a:t>
            </a:fld>
            <a:endParaRPr lang="en-CA"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71E30FB-3A36-4707-8C8F-6A0AA35B3313}" type="datetimeFigureOut">
              <a:rPr lang="en-CA" smtClean="0"/>
              <a:pPr/>
              <a:t>04/09/2012</a:t>
            </a:fld>
            <a:endParaRPr lang="en-CA" dirty="0"/>
          </a:p>
        </p:txBody>
      </p:sp>
      <p:sp>
        <p:nvSpPr>
          <p:cNvPr id="8" name="Footer Placeholder 7"/>
          <p:cNvSpPr>
            <a:spLocks noGrp="1"/>
          </p:cNvSpPr>
          <p:nvPr>
            <p:ph type="ftr" sz="quarter" idx="11"/>
          </p:nvPr>
        </p:nvSpPr>
        <p:spPr/>
        <p:txBody>
          <a:bodyPr/>
          <a:lstStyle>
            <a:extLst/>
          </a:lstStyle>
          <a:p>
            <a:endParaRPr lang="en-CA" dirty="0"/>
          </a:p>
        </p:txBody>
      </p:sp>
      <p:sp>
        <p:nvSpPr>
          <p:cNvPr id="9" name="Slide Number Placeholder 8"/>
          <p:cNvSpPr>
            <a:spLocks noGrp="1"/>
          </p:cNvSpPr>
          <p:nvPr>
            <p:ph type="sldNum" sz="quarter" idx="12"/>
          </p:nvPr>
        </p:nvSpPr>
        <p:spPr/>
        <p:txBody>
          <a:bodyPr/>
          <a:lstStyle>
            <a:extLst/>
          </a:lstStyle>
          <a:p>
            <a:fld id="{80B180A9-23F2-4D01-8EB3-A33CCE5B8B81}" type="slidenum">
              <a:rPr lang="en-CA" smtClean="0"/>
              <a:pPr/>
              <a:t>‹#›</a:t>
            </a:fld>
            <a:endParaRPr lang="en-CA"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271E30FB-3A36-4707-8C8F-6A0AA35B3313}" type="datetimeFigureOut">
              <a:rPr lang="en-CA" smtClean="0"/>
              <a:pPr/>
              <a:t>04/09/2012</a:t>
            </a:fld>
            <a:endParaRPr lang="en-CA" dirty="0"/>
          </a:p>
        </p:txBody>
      </p:sp>
      <p:sp>
        <p:nvSpPr>
          <p:cNvPr id="4" name="Footer Placeholder 3"/>
          <p:cNvSpPr>
            <a:spLocks noGrp="1"/>
          </p:cNvSpPr>
          <p:nvPr>
            <p:ph type="ftr" sz="quarter" idx="11"/>
          </p:nvPr>
        </p:nvSpPr>
        <p:spPr/>
        <p:txBody>
          <a:bodyPr/>
          <a:lstStyle>
            <a:extLst/>
          </a:lstStyle>
          <a:p>
            <a:endParaRPr lang="en-CA" dirty="0"/>
          </a:p>
        </p:txBody>
      </p:sp>
      <p:sp>
        <p:nvSpPr>
          <p:cNvPr id="5" name="Slide Number Placeholder 4"/>
          <p:cNvSpPr>
            <a:spLocks noGrp="1"/>
          </p:cNvSpPr>
          <p:nvPr>
            <p:ph type="sldNum" sz="quarter" idx="12"/>
          </p:nvPr>
        </p:nvSpPr>
        <p:spPr/>
        <p:txBody>
          <a:bodyPr/>
          <a:lstStyle>
            <a:extLst/>
          </a:lstStyle>
          <a:p>
            <a:fld id="{80B180A9-23F2-4D01-8EB3-A33CCE5B8B81}" type="slidenum">
              <a:rPr lang="en-CA" smtClean="0"/>
              <a:pPr/>
              <a:t>‹#›</a:t>
            </a:fld>
            <a:endParaRPr lang="en-CA"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71E30FB-3A36-4707-8C8F-6A0AA35B3313}" type="datetimeFigureOut">
              <a:rPr lang="en-CA" smtClean="0"/>
              <a:pPr/>
              <a:t>04/09/2012</a:t>
            </a:fld>
            <a:endParaRPr lang="en-CA" dirty="0"/>
          </a:p>
        </p:txBody>
      </p:sp>
      <p:sp>
        <p:nvSpPr>
          <p:cNvPr id="3" name="Footer Placeholder 2"/>
          <p:cNvSpPr>
            <a:spLocks noGrp="1"/>
          </p:cNvSpPr>
          <p:nvPr>
            <p:ph type="ftr" sz="quarter" idx="11"/>
          </p:nvPr>
        </p:nvSpPr>
        <p:spPr/>
        <p:txBody>
          <a:bodyPr/>
          <a:lstStyle>
            <a:extLst/>
          </a:lstStyle>
          <a:p>
            <a:endParaRPr lang="en-CA" dirty="0"/>
          </a:p>
        </p:txBody>
      </p:sp>
      <p:sp>
        <p:nvSpPr>
          <p:cNvPr id="4" name="Slide Number Placeholder 3"/>
          <p:cNvSpPr>
            <a:spLocks noGrp="1"/>
          </p:cNvSpPr>
          <p:nvPr>
            <p:ph type="sldNum" sz="quarter" idx="12"/>
          </p:nvPr>
        </p:nvSpPr>
        <p:spPr/>
        <p:txBody>
          <a:bodyPr/>
          <a:lstStyle>
            <a:extLst/>
          </a:lstStyle>
          <a:p>
            <a:fld id="{80B180A9-23F2-4D01-8EB3-A33CCE5B8B81}" type="slidenum">
              <a:rPr lang="en-CA" smtClean="0"/>
              <a:pPr/>
              <a:t>‹#›</a:t>
            </a:fld>
            <a:endParaRPr lang="en-C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271E30FB-3A36-4707-8C8F-6A0AA35B3313}" type="datetimeFigureOut">
              <a:rPr lang="en-CA" smtClean="0"/>
              <a:pPr/>
              <a:t>04/09/2012</a:t>
            </a:fld>
            <a:endParaRPr lang="en-CA" dirty="0"/>
          </a:p>
        </p:txBody>
      </p:sp>
      <p:sp>
        <p:nvSpPr>
          <p:cNvPr id="6" name="Footer Placeholder 5"/>
          <p:cNvSpPr>
            <a:spLocks noGrp="1"/>
          </p:cNvSpPr>
          <p:nvPr>
            <p:ph type="ftr" sz="quarter" idx="11"/>
          </p:nvPr>
        </p:nvSpPr>
        <p:spPr/>
        <p:txBody>
          <a:bodyPr/>
          <a:lstStyle>
            <a:extLst/>
          </a:lstStyle>
          <a:p>
            <a:endParaRPr lang="en-CA" dirty="0"/>
          </a:p>
        </p:txBody>
      </p:sp>
      <p:sp>
        <p:nvSpPr>
          <p:cNvPr id="7" name="Slide Number Placeholder 6"/>
          <p:cNvSpPr>
            <a:spLocks noGrp="1"/>
          </p:cNvSpPr>
          <p:nvPr>
            <p:ph type="sldNum" sz="quarter" idx="12"/>
          </p:nvPr>
        </p:nvSpPr>
        <p:spPr/>
        <p:txBody>
          <a:bodyPr/>
          <a:lstStyle>
            <a:extLst/>
          </a:lstStyle>
          <a:p>
            <a:fld id="{80B180A9-23F2-4D01-8EB3-A33CCE5B8B81}" type="slidenum">
              <a:rPr lang="en-CA" smtClean="0"/>
              <a:pPr/>
              <a:t>‹#›</a:t>
            </a:fld>
            <a:endParaRPr lang="en-CA"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71E30FB-3A36-4707-8C8F-6A0AA35B3313}" type="datetimeFigureOut">
              <a:rPr lang="en-CA" smtClean="0"/>
              <a:pPr/>
              <a:t>04/09/2012</a:t>
            </a:fld>
            <a:endParaRPr lang="en-CA"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CA"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0B180A9-23F2-4D01-8EB3-A33CCE5B8B81}" type="slidenum">
              <a:rPr lang="en-CA" smtClean="0"/>
              <a:pPr/>
              <a:t>‹#›</a:t>
            </a:fld>
            <a:endParaRPr lang="en-CA"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71E30FB-3A36-4707-8C8F-6A0AA35B3313}" type="datetimeFigureOut">
              <a:rPr lang="en-CA" smtClean="0"/>
              <a:pPr/>
              <a:t>04/09/2012</a:t>
            </a:fld>
            <a:endParaRPr lang="en-CA"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CA"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0B180A9-23F2-4D01-8EB3-A33CCE5B8B81}" type="slidenum">
              <a:rPr lang="en-CA" smtClean="0"/>
              <a:pPr/>
              <a:t>‹#›</a:t>
            </a:fld>
            <a:endParaRPr lang="en-CA"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edmonton.ca/for_residents/programs/citizen-and-new-arrival-information-centre.aspx"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emcn.ab.ca/"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informedmonton.com/public/agency/0897.htm"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hyperlink" Target="http://www.teachitworld.com/index.asp?gclid=CMDk27WtwKcCFQnrKgodoGOmAQ"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usingenglish.com/"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techlearning.com/article/1226"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hyperlink" Target="http://www.ehow.com/list_6021472_activities-esl-parent-involvement.html" TargetMode="External"/><Relationship Id="rId2" Type="http://schemas.openxmlformats.org/officeDocument/2006/relationships/hyperlink" Target="http://www.teachersfirst.com/par-esl.cfm"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cic.gc.ca/english/index.asp"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www.eslincanada.com/linc_programs.html"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ww.eslincanada.com/"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language.ca/"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education.alberta.ca/teachers/program/esl.aspx"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www.advancededucation.gov.ab.ca/community/literacy.aspx"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www.employment.alberta.ca/4305.html"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www.breakthewall.alberta.ca/"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employment.alberta.ca/Immigration/154.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employment.alberta.ca/Immigration/151.html"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www.catholicsocialservices.ab.ca/CSSFindServicesbyCategory/ImmigrationandSettlement.aspx?id=178" TargetMode="External"/><Relationship Id="rId2" Type="http://schemas.openxmlformats.org/officeDocument/2006/relationships/hyperlink" Target="http://employment.alberta.ca/Immigration/160.html"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www.catholicsocialservices.ab.ca/Content_Files/Files/ESL_Directory_March_2011-Aug_2011.pdf"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hyperlink" Target="http://www.epl.ca/services/community"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eisa-edmonton.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52737"/>
            <a:ext cx="7772400" cy="1512167"/>
          </a:xfrm>
        </p:spPr>
        <p:txBody>
          <a:bodyPr>
            <a:normAutofit/>
          </a:bodyPr>
          <a:lstStyle/>
          <a:p>
            <a:pPr algn="ctr"/>
            <a:r>
              <a:rPr lang="en-CA" sz="3600" dirty="0" smtClean="0">
                <a:solidFill>
                  <a:schemeClr val="bg2">
                    <a:lumMod val="10000"/>
                  </a:schemeClr>
                </a:solidFill>
              </a:rPr>
              <a:t>Community Resources to support English Language Learners</a:t>
            </a:r>
            <a:endParaRPr lang="en-CA" sz="3600" dirty="0">
              <a:solidFill>
                <a:schemeClr val="bg2">
                  <a:lumMod val="10000"/>
                </a:schemeClr>
              </a:solidFill>
            </a:endParaRPr>
          </a:p>
        </p:txBody>
      </p:sp>
      <p:sp>
        <p:nvSpPr>
          <p:cNvPr id="3" name="Subtitle 2"/>
          <p:cNvSpPr>
            <a:spLocks noGrp="1"/>
          </p:cNvSpPr>
          <p:nvPr>
            <p:ph type="subTitle" idx="1"/>
          </p:nvPr>
        </p:nvSpPr>
        <p:spPr>
          <a:xfrm>
            <a:off x="685800" y="2852936"/>
            <a:ext cx="7772400" cy="1958375"/>
          </a:xfrm>
        </p:spPr>
        <p:txBody>
          <a:bodyPr/>
          <a:lstStyle/>
          <a:p>
            <a:r>
              <a:rPr lang="en-CA" dirty="0" smtClean="0"/>
              <a:t>ED PY 413</a:t>
            </a:r>
          </a:p>
          <a:p>
            <a:r>
              <a:rPr lang="en-CA" dirty="0" smtClean="0"/>
              <a:t>March 24, 2011</a:t>
            </a:r>
          </a:p>
          <a:p>
            <a:endParaRPr lang="en-CA" dirty="0" smtClean="0"/>
          </a:p>
          <a:p>
            <a:r>
              <a:rPr lang="en-CA" dirty="0" smtClean="0"/>
              <a:t>Kelsey, Emily, Connie</a:t>
            </a:r>
            <a:endParaRPr lang="en-CA" dirty="0"/>
          </a:p>
        </p:txBody>
      </p:sp>
      <p:pic>
        <p:nvPicPr>
          <p:cNvPr id="4" name="Picture 4" descr="http://www.cdschools.org/544020829143042987/lib/544020829143042987/children-around-the-world-floor-puzzle.jpg"/>
          <p:cNvPicPr>
            <a:picLocks noChangeAspect="1" noChangeArrowheads="1"/>
          </p:cNvPicPr>
          <p:nvPr/>
        </p:nvPicPr>
        <p:blipFill>
          <a:blip r:embed="rId2" cstate="print"/>
          <a:srcRect/>
          <a:stretch>
            <a:fillRect/>
          </a:stretch>
        </p:blipFill>
        <p:spPr bwMode="auto">
          <a:xfrm>
            <a:off x="755576" y="2924944"/>
            <a:ext cx="2736304" cy="2016224"/>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8640"/>
            <a:ext cx="8229600" cy="5818651"/>
          </a:xfrm>
        </p:spPr>
        <p:txBody>
          <a:bodyPr/>
          <a:lstStyle/>
          <a:p>
            <a:r>
              <a:rPr lang="en-CA" dirty="0" smtClean="0">
                <a:solidFill>
                  <a:schemeClr val="accent1">
                    <a:lumMod val="75000"/>
                  </a:schemeClr>
                </a:solidFill>
              </a:rPr>
              <a:t>Bridge-2-Success Program </a:t>
            </a:r>
            <a:r>
              <a:rPr lang="en-CA" dirty="0" smtClean="0"/>
              <a:t>- provides support in the school through activities such as academic tutoring and recreational activities and sports</a:t>
            </a:r>
          </a:p>
          <a:p>
            <a:r>
              <a:rPr lang="en-CA" dirty="0" smtClean="0">
                <a:solidFill>
                  <a:schemeClr val="accent1">
                    <a:lumMod val="75000"/>
                  </a:schemeClr>
                </a:solidFill>
              </a:rPr>
              <a:t>Global Youth Network </a:t>
            </a:r>
            <a:r>
              <a:rPr lang="en-CA" dirty="0" smtClean="0"/>
              <a:t>– mentorship program where the student is matched with a peer volunteer that can teach them about Canadian culture, values and traditions</a:t>
            </a:r>
          </a:p>
          <a:p>
            <a:r>
              <a:rPr lang="en-CA" dirty="0" smtClean="0">
                <a:solidFill>
                  <a:schemeClr val="accent1">
                    <a:lumMod val="75000"/>
                  </a:schemeClr>
                </a:solidFill>
              </a:rPr>
              <a:t>Story Circles </a:t>
            </a:r>
            <a:r>
              <a:rPr lang="en-CA" dirty="0" smtClean="0"/>
              <a:t>– gives both younger and older students the chance to share cultural or personal stories with others  </a:t>
            </a:r>
            <a:endParaRPr lang="en-CA" dirty="0">
              <a:solidFill>
                <a:schemeClr val="accent1">
                  <a:lumMod val="75000"/>
                </a:scheme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CA" dirty="0" smtClean="0">
                <a:hlinkClick r:id="rId2"/>
              </a:rPr>
              <a:t>http://www.edmonton.ca/for_residents/programs/citizen-and-new-arrival-information-centre.aspx</a:t>
            </a:r>
            <a:r>
              <a:rPr lang="en-CA" dirty="0" smtClean="0"/>
              <a:t> </a:t>
            </a:r>
          </a:p>
          <a:p>
            <a:r>
              <a:rPr lang="en-CA" dirty="0" smtClean="0"/>
              <a:t>Located centrally in City Hall</a:t>
            </a:r>
          </a:p>
          <a:p>
            <a:r>
              <a:rPr lang="en-CA" dirty="0" smtClean="0"/>
              <a:t>Provides information on all aspects of life in Edmonton</a:t>
            </a:r>
          </a:p>
          <a:p>
            <a:r>
              <a:rPr lang="en-CA" dirty="0" smtClean="0"/>
              <a:t>If information is not available, the information seeker will be directed to someone or somewhere that can provide them with what they want to know</a:t>
            </a:r>
          </a:p>
          <a:p>
            <a:endParaRPr lang="en-CA" dirty="0"/>
          </a:p>
        </p:txBody>
      </p:sp>
      <p:sp>
        <p:nvSpPr>
          <p:cNvPr id="3" name="Title 2"/>
          <p:cNvSpPr>
            <a:spLocks noGrp="1"/>
          </p:cNvSpPr>
          <p:nvPr>
            <p:ph type="title"/>
          </p:nvPr>
        </p:nvSpPr>
        <p:spPr/>
        <p:txBody>
          <a:bodyPr>
            <a:normAutofit fontScale="90000"/>
          </a:bodyPr>
          <a:lstStyle/>
          <a:p>
            <a:r>
              <a:rPr lang="en-CA" dirty="0" smtClean="0"/>
              <a:t>Citizen and New Arrival Information Centre</a:t>
            </a:r>
            <a:endParaRPr lang="en-C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CA" dirty="0" smtClean="0">
                <a:hlinkClick r:id="rId2"/>
              </a:rPr>
              <a:t>http://www.emcn.ab.ca/</a:t>
            </a:r>
            <a:r>
              <a:rPr lang="en-CA" dirty="0" smtClean="0"/>
              <a:t> </a:t>
            </a:r>
          </a:p>
          <a:p>
            <a:r>
              <a:rPr lang="en-CA" dirty="0" smtClean="0">
                <a:solidFill>
                  <a:schemeClr val="accent1">
                    <a:lumMod val="75000"/>
                  </a:schemeClr>
                </a:solidFill>
              </a:rPr>
              <a:t>Parenting and Literacy Class - </a:t>
            </a:r>
            <a:r>
              <a:rPr lang="en-CA" dirty="0" smtClean="0"/>
              <a:t>Improves parents’ literacy skills and helps them prepare their child for school. </a:t>
            </a:r>
          </a:p>
          <a:p>
            <a:r>
              <a:rPr lang="en-CA" dirty="0" smtClean="0">
                <a:solidFill>
                  <a:schemeClr val="accent1">
                    <a:lumMod val="75000"/>
                  </a:schemeClr>
                </a:solidFill>
              </a:rPr>
              <a:t>English Through the Arts – </a:t>
            </a:r>
            <a:r>
              <a:rPr lang="en-CA" dirty="0" smtClean="0"/>
              <a:t>Storytelling and Singing – Global Voices Choir</a:t>
            </a:r>
            <a:endParaRPr lang="en-CA" dirty="0">
              <a:solidFill>
                <a:schemeClr val="accent1">
                  <a:lumMod val="75000"/>
                </a:schemeClr>
              </a:solidFill>
            </a:endParaRPr>
          </a:p>
        </p:txBody>
      </p:sp>
      <p:sp>
        <p:nvSpPr>
          <p:cNvPr id="3" name="Title 2"/>
          <p:cNvSpPr>
            <a:spLocks noGrp="1"/>
          </p:cNvSpPr>
          <p:nvPr>
            <p:ph type="title"/>
          </p:nvPr>
        </p:nvSpPr>
        <p:spPr/>
        <p:txBody>
          <a:bodyPr>
            <a:normAutofit fontScale="90000"/>
          </a:bodyPr>
          <a:lstStyle/>
          <a:p>
            <a:r>
              <a:rPr lang="en-CA" dirty="0" smtClean="0"/>
              <a:t>Edmonton Mennonite Centre for Newcomers</a:t>
            </a:r>
            <a:endParaRPr lang="en-C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CA" dirty="0" smtClean="0"/>
              <a:t>Over a dozen programs for students and parents</a:t>
            </a:r>
          </a:p>
          <a:p>
            <a:r>
              <a:rPr lang="en-CA" dirty="0" smtClean="0"/>
              <a:t>Particularly important because it provides students’ parents with the resources they need as well; home support is crucial for students’ ESL education</a:t>
            </a:r>
          </a:p>
          <a:p>
            <a:r>
              <a:rPr lang="en-CA" dirty="0" smtClean="0"/>
              <a:t>Edmonton Catholic Social Services is also the support behind and the contact to many other programs available through other resources in the community </a:t>
            </a:r>
          </a:p>
          <a:p>
            <a:endParaRPr lang="en-CA" dirty="0"/>
          </a:p>
        </p:txBody>
      </p:sp>
      <p:sp>
        <p:nvSpPr>
          <p:cNvPr id="3" name="Title 2"/>
          <p:cNvSpPr>
            <a:spLocks noGrp="1"/>
          </p:cNvSpPr>
          <p:nvPr>
            <p:ph type="title"/>
          </p:nvPr>
        </p:nvSpPr>
        <p:spPr/>
        <p:txBody>
          <a:bodyPr>
            <a:normAutofit fontScale="90000"/>
          </a:bodyPr>
          <a:lstStyle/>
          <a:p>
            <a:r>
              <a:rPr lang="en-CA" dirty="0" smtClean="0"/>
              <a:t>Edmonton Catholic Social Services</a:t>
            </a:r>
            <a:endParaRPr lang="en-C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8640"/>
            <a:ext cx="8229600" cy="6408712"/>
          </a:xfrm>
        </p:spPr>
        <p:txBody>
          <a:bodyPr/>
          <a:lstStyle/>
          <a:p>
            <a:r>
              <a:rPr lang="en-CA" dirty="0" smtClean="0">
                <a:solidFill>
                  <a:schemeClr val="accent1">
                    <a:lumMod val="75000"/>
                  </a:schemeClr>
                </a:solidFill>
              </a:rPr>
              <a:t>Newcomer Children and Youth Program – </a:t>
            </a:r>
            <a:r>
              <a:rPr lang="en-CA" dirty="0" smtClean="0"/>
              <a:t>extensive program that provides multiple resources for immigrant children. It is specifically designed to help them adapt to new life in Canada.</a:t>
            </a:r>
          </a:p>
          <a:p>
            <a:pPr lvl="1"/>
            <a:r>
              <a:rPr lang="en-CA" dirty="0" smtClean="0"/>
              <a:t>Orientation to life in Canada</a:t>
            </a:r>
          </a:p>
          <a:p>
            <a:pPr lvl="1"/>
            <a:r>
              <a:rPr lang="en-CA" dirty="0" smtClean="0"/>
              <a:t>Homework and academic help</a:t>
            </a:r>
          </a:p>
          <a:p>
            <a:pPr lvl="1"/>
            <a:r>
              <a:rPr lang="en-CA" dirty="0" smtClean="0"/>
              <a:t>Social support</a:t>
            </a:r>
          </a:p>
          <a:p>
            <a:pPr lvl="1"/>
            <a:r>
              <a:rPr lang="en-CA" dirty="0" smtClean="0"/>
              <a:t>Directed to helpful online resources</a:t>
            </a:r>
          </a:p>
          <a:p>
            <a:pPr lvl="1"/>
            <a:r>
              <a:rPr lang="en-CA" dirty="0" smtClean="0"/>
              <a:t>Sessions on career and life management for during and after high school</a:t>
            </a:r>
          </a:p>
          <a:p>
            <a:pPr lvl="1"/>
            <a:endParaRPr lang="en-CA" dirty="0" smtClean="0">
              <a:solidFill>
                <a:schemeClr val="accent1">
                  <a:lumMod val="75000"/>
                </a:schemeClr>
              </a:solidFill>
            </a:endParaRPr>
          </a:p>
          <a:p>
            <a:pPr lvl="1"/>
            <a:endParaRPr lang="en-C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8640"/>
            <a:ext cx="8229600" cy="5818651"/>
          </a:xfrm>
        </p:spPr>
        <p:txBody>
          <a:bodyPr/>
          <a:lstStyle/>
          <a:p>
            <a:r>
              <a:rPr lang="en-CA" dirty="0" smtClean="0">
                <a:solidFill>
                  <a:schemeClr val="accent1">
                    <a:lumMod val="75000"/>
                  </a:schemeClr>
                </a:solidFill>
              </a:rPr>
              <a:t>Host Program Homework Club - </a:t>
            </a:r>
            <a:r>
              <a:rPr lang="en-CA" dirty="0" smtClean="0"/>
              <a:t>offered to newly arrived and immigrant youth, and is facilitated through various libraries and schools. </a:t>
            </a:r>
          </a:p>
          <a:p>
            <a:r>
              <a:rPr lang="en-CA" dirty="0" smtClean="0">
                <a:solidFill>
                  <a:schemeClr val="accent1">
                    <a:lumMod val="75000"/>
                  </a:schemeClr>
                </a:solidFill>
              </a:rPr>
              <a:t>Youth Support/Homework Club Program – </a:t>
            </a:r>
            <a:r>
              <a:rPr lang="en-CA" dirty="0" smtClean="0"/>
              <a:t>For students between 10 – 20 years old, it puts them with students the same age and helps them integrate into the school system.</a:t>
            </a:r>
          </a:p>
          <a:p>
            <a:r>
              <a:rPr lang="en-CA" dirty="0" smtClean="0"/>
              <a:t>Many other programs are offered that are directed towards the parents of the students</a:t>
            </a:r>
            <a:endParaRPr lang="en-C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CA" dirty="0" smtClean="0">
                <a:hlinkClick r:id="rId2"/>
              </a:rPr>
              <a:t>http://www.informedmonton.com/public/agency/0897.htm</a:t>
            </a:r>
            <a:endParaRPr lang="en-CA" dirty="0" smtClean="0"/>
          </a:p>
          <a:p>
            <a:r>
              <a:rPr lang="en-CA" dirty="0" smtClean="0">
                <a:solidFill>
                  <a:schemeClr val="accent1">
                    <a:lumMod val="75000"/>
                  </a:schemeClr>
                </a:solidFill>
              </a:rPr>
              <a:t>Supporting Newcomer Kids in School - </a:t>
            </a:r>
            <a:r>
              <a:rPr lang="en-CA" dirty="0" smtClean="0"/>
              <a:t>has a homework club and connects students to the community and other students</a:t>
            </a:r>
            <a:endParaRPr lang="en-CA" dirty="0">
              <a:solidFill>
                <a:schemeClr val="accent1">
                  <a:lumMod val="75000"/>
                </a:schemeClr>
              </a:solidFill>
            </a:endParaRPr>
          </a:p>
          <a:p>
            <a:r>
              <a:rPr lang="en-CA" dirty="0" smtClean="0">
                <a:solidFill>
                  <a:schemeClr val="accent1">
                    <a:lumMod val="75000"/>
                  </a:schemeClr>
                </a:solidFill>
              </a:rPr>
              <a:t>Summer Programs for Newcomer Kids - </a:t>
            </a:r>
            <a:r>
              <a:rPr lang="en-CA" dirty="0" smtClean="0"/>
              <a:t>offers summer activities such as dance and art </a:t>
            </a:r>
            <a:endParaRPr lang="en-CA" dirty="0" smtClean="0">
              <a:solidFill>
                <a:schemeClr val="accent1">
                  <a:lumMod val="75000"/>
                </a:schemeClr>
              </a:solidFill>
            </a:endParaRPr>
          </a:p>
        </p:txBody>
      </p:sp>
      <p:sp>
        <p:nvSpPr>
          <p:cNvPr id="3" name="Title 2"/>
          <p:cNvSpPr>
            <a:spLocks noGrp="1"/>
          </p:cNvSpPr>
          <p:nvPr>
            <p:ph type="title"/>
          </p:nvPr>
        </p:nvSpPr>
        <p:spPr/>
        <p:txBody>
          <a:bodyPr/>
          <a:lstStyle/>
          <a:p>
            <a:r>
              <a:rPr lang="en-CA" dirty="0" err="1" smtClean="0"/>
              <a:t>Millwoods</a:t>
            </a:r>
            <a:r>
              <a:rPr lang="en-CA" dirty="0" smtClean="0"/>
              <a:t> Welcome Centre</a:t>
            </a:r>
            <a:endParaRPr lang="en-C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CA" dirty="0" smtClean="0"/>
              <a:t>Distributed throughout the city</a:t>
            </a:r>
          </a:p>
          <a:p>
            <a:r>
              <a:rPr lang="en-CA" dirty="0" smtClean="0"/>
              <a:t>Usually in a community that holds a large number of people from that particular culture</a:t>
            </a:r>
          </a:p>
          <a:p>
            <a:r>
              <a:rPr lang="en-CA" dirty="0" smtClean="0"/>
              <a:t>Usually provides good support for newcomers, especially because of dual-language ability</a:t>
            </a:r>
            <a:endParaRPr lang="en-CA" dirty="0"/>
          </a:p>
          <a:p>
            <a:r>
              <a:rPr lang="en-CA" dirty="0" smtClean="0"/>
              <a:t>Helps newcomers to retain their own culture</a:t>
            </a:r>
          </a:p>
          <a:p>
            <a:pPr>
              <a:buNone/>
            </a:pPr>
            <a:endParaRPr lang="en-CA" dirty="0" smtClean="0"/>
          </a:p>
        </p:txBody>
      </p:sp>
      <p:sp>
        <p:nvSpPr>
          <p:cNvPr id="3" name="Title 2"/>
          <p:cNvSpPr>
            <a:spLocks noGrp="1"/>
          </p:cNvSpPr>
          <p:nvPr>
            <p:ph type="title"/>
          </p:nvPr>
        </p:nvSpPr>
        <p:spPr>
          <a:xfrm>
            <a:off x="395536" y="274638"/>
            <a:ext cx="8568952" cy="1143000"/>
          </a:xfrm>
        </p:spPr>
        <p:txBody>
          <a:bodyPr>
            <a:normAutofit fontScale="90000"/>
          </a:bodyPr>
          <a:lstStyle/>
          <a:p>
            <a:r>
              <a:rPr lang="en-CA" dirty="0" smtClean="0"/>
              <a:t>Edmonton Cultural Centres (Various)</a:t>
            </a:r>
            <a:endParaRPr lang="en-C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865515"/>
          </a:xfrm>
        </p:spPr>
        <p:txBody>
          <a:bodyPr/>
          <a:lstStyle/>
          <a:p>
            <a:r>
              <a:rPr lang="en-CA" dirty="0" smtClean="0"/>
              <a:t>There are problems with the resources available to newcomers</a:t>
            </a:r>
          </a:p>
          <a:p>
            <a:pPr lvl="1"/>
            <a:r>
              <a:rPr lang="en-CA" dirty="0" smtClean="0"/>
              <a:t>A person must have at least a good basic grasp of English to understand where to find these resources, and to understand what the resources can do for them</a:t>
            </a:r>
          </a:p>
          <a:p>
            <a:pPr lvl="1"/>
            <a:r>
              <a:rPr lang="en-CA" dirty="0" smtClean="0"/>
              <a:t>As teachers, we can give the students and their families support by helping them find these resources</a:t>
            </a:r>
          </a:p>
          <a:p>
            <a:pPr lvl="1"/>
            <a:r>
              <a:rPr lang="en-CA" dirty="0" smtClean="0"/>
              <a:t>As well, we can put the students and their families in touch with their own cultural centres, in which there are usually people who are fluent in both their native tongue and English, which will help them access these resources</a:t>
            </a:r>
            <a:endParaRPr lang="en-C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CA" dirty="0" smtClean="0"/>
              <a:t>Is that you are not alone! Many teachers feel insufficiently trained to teach ESL students. However, as we have seen, there are many resources available to support yourself and your students. </a:t>
            </a:r>
            <a:endParaRPr lang="en-CA" dirty="0"/>
          </a:p>
        </p:txBody>
      </p:sp>
      <p:sp>
        <p:nvSpPr>
          <p:cNvPr id="3" name="Title 2"/>
          <p:cNvSpPr>
            <a:spLocks noGrp="1"/>
          </p:cNvSpPr>
          <p:nvPr>
            <p:ph type="title"/>
          </p:nvPr>
        </p:nvSpPr>
        <p:spPr/>
        <p:txBody>
          <a:bodyPr/>
          <a:lstStyle/>
          <a:p>
            <a:r>
              <a:rPr lang="en-CA" dirty="0" smtClean="0"/>
              <a:t>The main thing to take away….</a:t>
            </a:r>
            <a:endParaRPr lang="en-C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Take a moment to think….</a:t>
            </a:r>
            <a:endParaRPr lang="en-CA" dirty="0"/>
          </a:p>
        </p:txBody>
      </p:sp>
      <p:sp>
        <p:nvSpPr>
          <p:cNvPr id="3" name="Content Placeholder 2"/>
          <p:cNvSpPr>
            <a:spLocks noGrp="1"/>
          </p:cNvSpPr>
          <p:nvPr>
            <p:ph idx="1"/>
          </p:nvPr>
        </p:nvSpPr>
        <p:spPr/>
        <p:txBody>
          <a:bodyPr/>
          <a:lstStyle/>
          <a:p>
            <a:r>
              <a:rPr lang="en-CA" dirty="0" smtClean="0"/>
              <a:t>If you were a newcomer to a country that did not speak English as their primary form of communication, how would you feel? </a:t>
            </a:r>
          </a:p>
          <a:p>
            <a:r>
              <a:rPr lang="en-CA" dirty="0" smtClean="0"/>
              <a:t>How would you know where to find the resources you required to live in that country?</a:t>
            </a:r>
            <a:endParaRPr lang="en-C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908720"/>
            <a:ext cx="7772400" cy="1470025"/>
          </a:xfrm>
        </p:spPr>
        <p:txBody>
          <a:bodyPr>
            <a:normAutofit fontScale="90000"/>
          </a:bodyPr>
          <a:lstStyle/>
          <a:p>
            <a:r>
              <a:rPr lang="en-US" u="sng" dirty="0" smtClean="0"/>
              <a:t/>
            </a:r>
            <a:br>
              <a:rPr lang="en-US" u="sng" dirty="0" smtClean="0"/>
            </a:br>
            <a:r>
              <a:rPr lang="en-US" u="sng" dirty="0"/>
              <a:t/>
            </a:r>
            <a:br>
              <a:rPr lang="en-US" u="sng" dirty="0"/>
            </a:br>
            <a:r>
              <a:rPr lang="en-US" u="sng" dirty="0" smtClean="0"/>
              <a:t/>
            </a:r>
            <a:br>
              <a:rPr lang="en-US" u="sng" dirty="0" smtClean="0"/>
            </a:br>
            <a:r>
              <a:rPr lang="en-US" u="sng" dirty="0"/>
              <a:t/>
            </a:r>
            <a:br>
              <a:rPr lang="en-US" u="sng" dirty="0"/>
            </a:br>
            <a:r>
              <a:rPr lang="en-US" u="sng" dirty="0" smtClean="0"/>
              <a:t/>
            </a:r>
            <a:br>
              <a:rPr lang="en-US" u="sng" dirty="0" smtClean="0"/>
            </a:br>
            <a:r>
              <a:rPr lang="en-US" b="1" u="sng" smtClean="0"/>
              <a:t>Online</a:t>
            </a:r>
            <a:r>
              <a:rPr lang="en-US" u="sng" smtClean="0"/>
              <a:t> Resources </a:t>
            </a:r>
            <a:r>
              <a:rPr lang="en-US" u="sng" dirty="0" smtClean="0"/>
              <a:t>for ESL Students, Parents and Teachers</a:t>
            </a:r>
            <a:endParaRPr lang="en-US" u="sng"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4810546"/>
          </a:xfrm>
        </p:spPr>
        <p:txBody>
          <a:bodyPr>
            <a:noAutofit/>
          </a:bodyPr>
          <a:lstStyle/>
          <a:p>
            <a:r>
              <a:rPr lang="en-US" sz="7200" dirty="0" smtClean="0"/>
              <a:t>WEB SITES</a:t>
            </a:r>
            <a:br>
              <a:rPr lang="en-US" sz="7200" dirty="0" smtClean="0"/>
            </a:br>
            <a:r>
              <a:rPr lang="en-US" sz="2400" dirty="0" smtClean="0"/>
              <a:t>(Note: there are MANY more websites to help ESL Students, Teachers and Students! These are only examples of what most of them offer)    </a:t>
            </a:r>
            <a:endParaRPr 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32500" lnSpcReduction="20000"/>
          </a:bodyPr>
          <a:lstStyle/>
          <a:p>
            <a:pPr>
              <a:buNone/>
            </a:pPr>
            <a:endParaRPr lang="en-US" u="sng" dirty="0">
              <a:hlinkClick r:id="rId2"/>
            </a:endParaRPr>
          </a:p>
          <a:p>
            <a:pPr>
              <a:lnSpc>
                <a:spcPct val="170000"/>
              </a:lnSpc>
            </a:pPr>
            <a:r>
              <a:rPr lang="en-US" sz="6000" dirty="0" smtClean="0"/>
              <a:t>classroom materials, computer-based activities, audio recordings, teaching tips, images and newsletters, all created by practicing teachers </a:t>
            </a:r>
          </a:p>
          <a:p>
            <a:pPr>
              <a:lnSpc>
                <a:spcPct val="170000"/>
              </a:lnSpc>
            </a:pPr>
            <a:r>
              <a:rPr lang="en-US" sz="6000" dirty="0" smtClean="0"/>
              <a:t>Resources by level or topic  </a:t>
            </a:r>
          </a:p>
          <a:p>
            <a:pPr>
              <a:lnSpc>
                <a:spcPct val="170000"/>
              </a:lnSpc>
            </a:pPr>
            <a:r>
              <a:rPr lang="en-US" sz="6000" dirty="0" smtClean="0"/>
              <a:t>Music activities and SMART Notebook lessons </a:t>
            </a:r>
          </a:p>
          <a:p>
            <a:pPr>
              <a:lnSpc>
                <a:spcPct val="170000"/>
              </a:lnSpc>
            </a:pPr>
            <a:r>
              <a:rPr lang="en-US" sz="6000" dirty="0" smtClean="0"/>
              <a:t>Can make  own contributions </a:t>
            </a:r>
            <a:endParaRPr lang="en-US" sz="6000" u="sng" dirty="0"/>
          </a:p>
          <a:p>
            <a:pPr>
              <a:buNone/>
            </a:pPr>
            <a:endParaRPr lang="en-US" sz="8600" u="sng" dirty="0" smtClean="0">
              <a:hlinkClick r:id="rId2"/>
            </a:endParaRPr>
          </a:p>
          <a:p>
            <a:pPr>
              <a:buNone/>
            </a:pPr>
            <a:r>
              <a:rPr lang="en-US" sz="8600" u="sng" dirty="0" smtClean="0">
                <a:hlinkClick r:id="rId2"/>
              </a:rPr>
              <a:t>http</a:t>
            </a:r>
            <a:r>
              <a:rPr lang="en-US" sz="8600" u="sng" dirty="0">
                <a:hlinkClick r:id="rId2"/>
              </a:rPr>
              <a:t>://www.teachitworld.com/index.asp?gclid=CMDk27WtwKcCFQnrKgodoGOmAQ</a:t>
            </a:r>
            <a:endParaRPr lang="en-US" sz="8600" dirty="0"/>
          </a:p>
          <a:p>
            <a:endParaRPr lang="en-US" dirty="0"/>
          </a:p>
        </p:txBody>
      </p:sp>
      <p:sp>
        <p:nvSpPr>
          <p:cNvPr id="2" name="Title 1"/>
          <p:cNvSpPr>
            <a:spLocks noGrp="1"/>
          </p:cNvSpPr>
          <p:nvPr>
            <p:ph type="title"/>
          </p:nvPr>
        </p:nvSpPr>
        <p:spPr>
          <a:xfrm>
            <a:off x="683568" y="476672"/>
            <a:ext cx="8085584" cy="1008112"/>
          </a:xfrm>
        </p:spPr>
        <p:txBody>
          <a:bodyPr>
            <a:normAutofit fontScale="90000"/>
          </a:bodyPr>
          <a:lstStyle/>
          <a:p>
            <a:r>
              <a:rPr lang="en-US" dirty="0" smtClean="0"/>
              <a:t/>
            </a:r>
            <a:br>
              <a:rPr lang="en-US" dirty="0" smtClean="0"/>
            </a:br>
            <a:r>
              <a:rPr lang="en-US" sz="7300" u="sng" dirty="0" smtClean="0"/>
              <a:t>teachitworld.com</a:t>
            </a:r>
            <a:br>
              <a:rPr lang="en-US" sz="7300" u="sng" dirty="0" smtClean="0"/>
            </a:br>
            <a:r>
              <a:rPr lang="en-US" sz="3600" dirty="0" smtClean="0"/>
              <a:t>Resources for Teachers </a:t>
            </a: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844824"/>
            <a:ext cx="8229600" cy="4525963"/>
          </a:xfrm>
        </p:spPr>
        <p:txBody>
          <a:bodyPr>
            <a:normAutofit fontScale="47500" lnSpcReduction="20000"/>
          </a:bodyPr>
          <a:lstStyle/>
          <a:p>
            <a:pPr>
              <a:buNone/>
            </a:pPr>
            <a:r>
              <a:rPr lang="en-US" dirty="0" smtClean="0"/>
              <a:t> </a:t>
            </a:r>
          </a:p>
          <a:p>
            <a:pPr>
              <a:buNone/>
            </a:pPr>
            <a:r>
              <a:rPr lang="en-US" sz="6700" dirty="0" smtClean="0"/>
              <a:t>-</a:t>
            </a:r>
            <a:r>
              <a:rPr lang="en-US" sz="5100" dirty="0" smtClean="0"/>
              <a:t>Teacher resources : handouts, lesson plans, Articles </a:t>
            </a:r>
          </a:p>
          <a:p>
            <a:pPr>
              <a:lnSpc>
                <a:spcPct val="170000"/>
              </a:lnSpc>
              <a:buNone/>
            </a:pPr>
            <a:r>
              <a:rPr lang="en-US" sz="5100" dirty="0" smtClean="0"/>
              <a:t>-Forums :  ask a teacher, analyzing language   </a:t>
            </a:r>
          </a:p>
          <a:p>
            <a:pPr>
              <a:lnSpc>
                <a:spcPct val="170000"/>
              </a:lnSpc>
              <a:buNone/>
            </a:pPr>
            <a:r>
              <a:rPr lang="en-US" sz="5100" dirty="0" smtClean="0"/>
              <a:t>- English References – idioms,  glossary, verbs</a:t>
            </a:r>
          </a:p>
          <a:p>
            <a:pPr>
              <a:lnSpc>
                <a:spcPct val="170000"/>
              </a:lnSpc>
              <a:buNone/>
            </a:pPr>
            <a:r>
              <a:rPr lang="en-US" sz="5100" dirty="0" smtClean="0"/>
              <a:t>-Test &amp; Quizzes  </a:t>
            </a:r>
          </a:p>
          <a:p>
            <a:pPr>
              <a:lnSpc>
                <a:spcPct val="170000"/>
              </a:lnSpc>
              <a:buNone/>
            </a:pPr>
            <a:r>
              <a:rPr lang="en-US" sz="5100" dirty="0" smtClean="0"/>
              <a:t>-check a word’s usage and grammar  </a:t>
            </a:r>
          </a:p>
          <a:p>
            <a:pPr>
              <a:buNone/>
            </a:pPr>
            <a:endParaRPr lang="en-US" dirty="0" smtClean="0"/>
          </a:p>
          <a:p>
            <a:pPr>
              <a:buNone/>
            </a:pPr>
            <a:endParaRPr lang="en-US" dirty="0" smtClean="0"/>
          </a:p>
          <a:p>
            <a:pPr algn="ctr">
              <a:buNone/>
            </a:pPr>
            <a:endParaRPr lang="en-US" dirty="0" smtClean="0"/>
          </a:p>
          <a:p>
            <a:pPr algn="ctr">
              <a:buNone/>
            </a:pPr>
            <a:r>
              <a:rPr lang="en-US" sz="5900" u="sng" dirty="0" smtClean="0">
                <a:hlinkClick r:id="rId2"/>
              </a:rPr>
              <a:t>http://www.usingenglish.com/</a:t>
            </a:r>
            <a:r>
              <a:rPr lang="en-US" sz="5900" dirty="0" smtClean="0"/>
              <a:t> </a:t>
            </a:r>
          </a:p>
        </p:txBody>
      </p:sp>
      <p:sp>
        <p:nvSpPr>
          <p:cNvPr id="2" name="Title 1"/>
          <p:cNvSpPr>
            <a:spLocks noGrp="1"/>
          </p:cNvSpPr>
          <p:nvPr>
            <p:ph type="title"/>
          </p:nvPr>
        </p:nvSpPr>
        <p:spPr/>
        <p:txBody>
          <a:bodyPr>
            <a:normAutofit fontScale="90000"/>
          </a:bodyPr>
          <a:lstStyle/>
          <a:p>
            <a:r>
              <a:rPr lang="en-US" sz="6700" u="sng" dirty="0" smtClean="0"/>
              <a:t/>
            </a:r>
            <a:br>
              <a:rPr lang="en-US" sz="6700" u="sng" dirty="0" smtClean="0"/>
            </a:br>
            <a:r>
              <a:rPr lang="en-US" sz="6700" u="sng" dirty="0" smtClean="0"/>
              <a:t>usingenglish.com</a:t>
            </a:r>
            <a:br>
              <a:rPr lang="en-US" sz="6700" u="sng" dirty="0" smtClean="0"/>
            </a:br>
            <a:r>
              <a:rPr lang="en-US" sz="3600" dirty="0" smtClean="0"/>
              <a:t>Resources for Teachers and Students  </a:t>
            </a: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67544" y="1700808"/>
            <a:ext cx="8219256" cy="4425355"/>
          </a:xfrm>
        </p:spPr>
        <p:txBody>
          <a:bodyPr>
            <a:normAutofit/>
          </a:bodyPr>
          <a:lstStyle/>
          <a:p>
            <a:r>
              <a:rPr lang="en-US" sz="2800" dirty="0" smtClean="0"/>
              <a:t>American English Pronunciation Practice</a:t>
            </a:r>
          </a:p>
          <a:p>
            <a:r>
              <a:rPr lang="en-US" sz="2800" dirty="0" smtClean="0"/>
              <a:t>Flashcard exchange – over 500,000! </a:t>
            </a:r>
          </a:p>
          <a:p>
            <a:r>
              <a:rPr lang="en-US" sz="2800" dirty="0" smtClean="0"/>
              <a:t>Self-study quizzes </a:t>
            </a:r>
          </a:p>
          <a:p>
            <a:r>
              <a:rPr lang="en-US" sz="2800" dirty="0" smtClean="0"/>
              <a:t>Exercises for higher levels </a:t>
            </a:r>
          </a:p>
          <a:p>
            <a:r>
              <a:rPr lang="en-US" sz="2800" dirty="0" smtClean="0"/>
              <a:t>Word based games </a:t>
            </a:r>
          </a:p>
          <a:p>
            <a:endParaRPr lang="en-US" sz="2800" dirty="0" smtClean="0"/>
          </a:p>
          <a:p>
            <a:endParaRPr lang="en-US" sz="2800" dirty="0" smtClean="0"/>
          </a:p>
          <a:p>
            <a:pPr algn="ctr">
              <a:buNone/>
            </a:pPr>
            <a:r>
              <a:rPr lang="en-US" sz="2800" dirty="0" smtClean="0">
                <a:hlinkClick r:id="rId2"/>
              </a:rPr>
              <a:t>http://www.techlearning.com/article/1226</a:t>
            </a:r>
            <a:endParaRPr lang="en-US" sz="2800" dirty="0" smtClean="0"/>
          </a:p>
          <a:p>
            <a:pPr>
              <a:buNone/>
            </a:pPr>
            <a:endParaRPr lang="en-US" sz="2800" dirty="0"/>
          </a:p>
        </p:txBody>
      </p:sp>
      <p:sp>
        <p:nvSpPr>
          <p:cNvPr id="4" name="Title 3"/>
          <p:cNvSpPr>
            <a:spLocks noGrp="1"/>
          </p:cNvSpPr>
          <p:nvPr>
            <p:ph type="title"/>
          </p:nvPr>
        </p:nvSpPr>
        <p:spPr/>
        <p:txBody>
          <a:bodyPr>
            <a:normAutofit fontScale="90000"/>
          </a:bodyPr>
          <a:lstStyle/>
          <a:p>
            <a:r>
              <a:rPr lang="en-US" sz="6000" u="sng" dirty="0" smtClean="0"/>
              <a:t>Tech &amp; Learning.com</a:t>
            </a:r>
            <a:r>
              <a:rPr lang="en-US" dirty="0" smtClean="0"/>
              <a:t/>
            </a:r>
            <a:br>
              <a:rPr lang="en-US" dirty="0" smtClean="0"/>
            </a:br>
            <a:r>
              <a:rPr lang="en-US" sz="3600" dirty="0" smtClean="0"/>
              <a:t>Resources for Students </a:t>
            </a:r>
            <a:endParaRPr lang="en-US" sz="3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4810546"/>
          </a:xfrm>
        </p:spPr>
        <p:txBody>
          <a:bodyPr>
            <a:normAutofit/>
          </a:bodyPr>
          <a:lstStyle/>
          <a:p>
            <a:r>
              <a:rPr lang="en-US" dirty="0" smtClean="0"/>
              <a:t>Don’t forget to tell ESL parents of these websites too!! They can also use them!!</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4929411"/>
          </a:xfrm>
        </p:spPr>
        <p:txBody>
          <a:bodyPr>
            <a:normAutofit/>
          </a:bodyPr>
          <a:lstStyle/>
          <a:p>
            <a:pPr>
              <a:buNone/>
            </a:pPr>
            <a:r>
              <a:rPr lang="en-US" sz="3600" dirty="0" smtClean="0"/>
              <a:t>Teachers First.com</a:t>
            </a:r>
          </a:p>
          <a:p>
            <a:pPr>
              <a:buNone/>
            </a:pPr>
            <a:r>
              <a:rPr lang="en-US" sz="2400" dirty="0" smtClean="0"/>
              <a:t>- Share </a:t>
            </a:r>
            <a:r>
              <a:rPr lang="en-US" sz="2400" dirty="0"/>
              <a:t>these web resources on your teacher web page or copy the </a:t>
            </a:r>
            <a:r>
              <a:rPr lang="en-US" sz="2400" dirty="0" err="1"/>
              <a:t>printables</a:t>
            </a:r>
            <a:r>
              <a:rPr lang="en-US" sz="2400" dirty="0"/>
              <a:t> to encourage parent involvement and help them know how best to support their students. Many of them are available in other languages. </a:t>
            </a:r>
            <a:endParaRPr lang="en-US" sz="2400" b="1" dirty="0"/>
          </a:p>
          <a:p>
            <a:pPr>
              <a:buNone/>
            </a:pPr>
            <a:r>
              <a:rPr lang="en-US" u="sng" dirty="0" smtClean="0">
                <a:hlinkClick r:id="rId2"/>
              </a:rPr>
              <a:t>http</a:t>
            </a:r>
            <a:r>
              <a:rPr lang="en-US" u="sng" dirty="0">
                <a:hlinkClick r:id="rId2"/>
              </a:rPr>
              <a:t>://</a:t>
            </a:r>
            <a:r>
              <a:rPr lang="en-US" u="sng" dirty="0" smtClean="0">
                <a:hlinkClick r:id="rId2"/>
              </a:rPr>
              <a:t>www.teachersfirst.com/par-esl.cfm</a:t>
            </a:r>
            <a:endParaRPr lang="en-US" u="sng" dirty="0" smtClean="0"/>
          </a:p>
          <a:p>
            <a:pPr>
              <a:buNone/>
            </a:pPr>
            <a:r>
              <a:rPr lang="en-US" sz="3600" dirty="0" err="1" smtClean="0"/>
              <a:t>eHow</a:t>
            </a:r>
            <a:r>
              <a:rPr lang="en-US" sz="3600" dirty="0" smtClean="0"/>
              <a:t> family </a:t>
            </a:r>
          </a:p>
          <a:p>
            <a:pPr>
              <a:buNone/>
            </a:pPr>
            <a:r>
              <a:rPr lang="en-US" sz="2400" dirty="0" smtClean="0"/>
              <a:t>-Activities for ESL parent involvement </a:t>
            </a:r>
          </a:p>
          <a:p>
            <a:pPr algn="ctr">
              <a:buNone/>
            </a:pPr>
            <a:r>
              <a:rPr lang="en-US" dirty="0" smtClean="0">
                <a:hlinkClick r:id="rId3"/>
              </a:rPr>
              <a:t>http://www.ehow.com/list_6021472_activities-esl-parent-involvement.html</a:t>
            </a:r>
            <a:endParaRPr lang="en-US" dirty="0" smtClean="0"/>
          </a:p>
          <a:p>
            <a:pPr>
              <a:buFontTx/>
              <a:buChar char="-"/>
            </a:pPr>
            <a:endParaRPr lang="en-US" sz="2400" dirty="0" smtClean="0"/>
          </a:p>
          <a:p>
            <a:pPr>
              <a:buNone/>
            </a:pPr>
            <a:endParaRPr lang="en-US" u="sng" dirty="0" smtClean="0"/>
          </a:p>
          <a:p>
            <a:pPr>
              <a:buNone/>
            </a:pPr>
            <a:endParaRPr lang="en-US" dirty="0"/>
          </a:p>
        </p:txBody>
      </p:sp>
      <p:sp>
        <p:nvSpPr>
          <p:cNvPr id="2" name="Title 1"/>
          <p:cNvSpPr>
            <a:spLocks noGrp="1"/>
          </p:cNvSpPr>
          <p:nvPr>
            <p:ph type="title"/>
          </p:nvPr>
        </p:nvSpPr>
        <p:spPr>
          <a:xfrm>
            <a:off x="0" y="0"/>
            <a:ext cx="9900592" cy="2132856"/>
          </a:xfrm>
        </p:spPr>
        <p:txBody>
          <a:bodyPr>
            <a:normAutofit fontScale="90000"/>
          </a:bodyPr>
          <a:lstStyle/>
          <a:p>
            <a:r>
              <a:rPr lang="en-US" u="sng" dirty="0" smtClean="0"/>
              <a:t/>
            </a:r>
            <a:br>
              <a:rPr lang="en-US" u="sng" dirty="0" smtClean="0"/>
            </a:br>
            <a:r>
              <a:rPr lang="en-US" dirty="0" smtClean="0"/>
              <a:t>  </a:t>
            </a:r>
            <a:r>
              <a:rPr lang="en-US" sz="3600" u="sng" dirty="0" smtClean="0"/>
              <a:t>Resources to help with Parent Involvement</a:t>
            </a:r>
            <a:r>
              <a:rPr lang="en-US" sz="4000" u="sng" dirty="0" smtClean="0"/>
              <a:t/>
            </a:r>
            <a:br>
              <a:rPr lang="en-US" sz="4000" u="sng" dirty="0" smtClean="0"/>
            </a:br>
            <a:r>
              <a:rPr lang="en-US" b="1" u="sng" dirty="0"/>
              <a:t/>
            </a:r>
            <a:br>
              <a:rPr lang="en-US" b="1" u="sng" dirty="0"/>
            </a:br>
            <a:endParaRPr lang="en-US" u="sng"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4810546"/>
          </a:xfrm>
        </p:spPr>
        <p:txBody>
          <a:bodyPr>
            <a:noAutofit/>
          </a:bodyPr>
          <a:lstStyle/>
          <a:p>
            <a:r>
              <a:rPr lang="en-US" sz="7200" dirty="0" smtClean="0"/>
              <a:t>Other Online Ideas </a:t>
            </a:r>
            <a:endParaRPr lang="en-US" sz="72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332037"/>
            <a:ext cx="8229600" cy="4525963"/>
          </a:xfrm>
        </p:spPr>
        <p:txBody>
          <a:bodyPr/>
          <a:lstStyle/>
          <a:p>
            <a:r>
              <a:rPr lang="en-US" b="1" dirty="0" smtClean="0"/>
              <a:t>Free </a:t>
            </a:r>
            <a:r>
              <a:rPr lang="en-US" dirty="0" smtClean="0"/>
              <a:t>language lessons </a:t>
            </a:r>
          </a:p>
          <a:p>
            <a:r>
              <a:rPr lang="en-US" dirty="0" smtClean="0"/>
              <a:t>Multiple languages  - learn theirs while they learns yours! </a:t>
            </a:r>
          </a:p>
          <a:p>
            <a:r>
              <a:rPr lang="en-US" dirty="0" smtClean="0"/>
              <a:t>Some  as little as one minute a day</a:t>
            </a:r>
            <a:endParaRPr lang="en-US" dirty="0"/>
          </a:p>
        </p:txBody>
      </p:sp>
      <p:sp>
        <p:nvSpPr>
          <p:cNvPr id="2" name="Title 1"/>
          <p:cNvSpPr>
            <a:spLocks noGrp="1"/>
          </p:cNvSpPr>
          <p:nvPr>
            <p:ph type="title"/>
          </p:nvPr>
        </p:nvSpPr>
        <p:spPr>
          <a:xfrm>
            <a:off x="467544" y="548680"/>
            <a:ext cx="8229600" cy="1143000"/>
          </a:xfrm>
        </p:spPr>
        <p:txBody>
          <a:bodyPr>
            <a:normAutofit fontScale="90000"/>
          </a:bodyPr>
          <a:lstStyle/>
          <a:p>
            <a:r>
              <a:rPr lang="en-US" sz="7300" u="sng" dirty="0" smtClean="0"/>
              <a:t>I tunes</a:t>
            </a:r>
            <a:r>
              <a:rPr lang="en-US" sz="7300" dirty="0" smtClean="0"/>
              <a:t> -Podcasts </a:t>
            </a: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CA" sz="2800" dirty="0" smtClean="0">
                <a:solidFill>
                  <a:schemeClr val="bg2">
                    <a:lumMod val="25000"/>
                  </a:schemeClr>
                </a:solidFill>
              </a:rPr>
              <a:t>Government Information/Resources for ELLs</a:t>
            </a:r>
            <a:endParaRPr lang="en-CA" sz="2800" dirty="0">
              <a:solidFill>
                <a:schemeClr val="bg2">
                  <a:lumMod val="25000"/>
                </a:schemeClr>
              </a:solidFill>
            </a:endParaRPr>
          </a:p>
        </p:txBody>
      </p:sp>
      <p:sp>
        <p:nvSpPr>
          <p:cNvPr id="2" name="Content Placeholder 1"/>
          <p:cNvSpPr>
            <a:spLocks noGrp="1"/>
          </p:cNvSpPr>
          <p:nvPr>
            <p:ph idx="4294967295"/>
          </p:nvPr>
        </p:nvSpPr>
        <p:spPr>
          <a:xfrm>
            <a:off x="0" y="1481138"/>
            <a:ext cx="8229600" cy="4525962"/>
          </a:xfrm>
        </p:spPr>
        <p:txBody>
          <a:bodyPr/>
          <a:lstStyle/>
          <a:p>
            <a:pPr algn="ctr">
              <a:buNone/>
            </a:pPr>
            <a:r>
              <a:rPr lang="en-CA" dirty="0" smtClean="0">
                <a:solidFill>
                  <a:schemeClr val="bg2">
                    <a:lumMod val="10000"/>
                  </a:schemeClr>
                </a:solidFill>
              </a:rPr>
              <a:t>Why should  teachers be aware of government information for English Language Learners and their families?</a:t>
            </a:r>
          </a:p>
          <a:p>
            <a:endParaRPr lang="en-CA" dirty="0" smtClean="0"/>
          </a:p>
          <a:p>
            <a:r>
              <a:rPr lang="en-CA" dirty="0" smtClean="0"/>
              <a:t>Awareness of laws and policies for those who move to Canada</a:t>
            </a:r>
          </a:p>
          <a:p>
            <a:r>
              <a:rPr lang="en-CA" dirty="0" smtClean="0"/>
              <a:t>Awareness of resources for international students, refugees, new immigrants that might be in your classroom</a:t>
            </a:r>
            <a:endParaRPr lang="en-C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lstStyle/>
          <a:p>
            <a:r>
              <a:rPr lang="en-CA" dirty="0" smtClean="0"/>
              <a:t>There are many resources available for newcomers to Canada; the problem is knowing where they are and what support they can offer</a:t>
            </a:r>
          </a:p>
          <a:p>
            <a:r>
              <a:rPr lang="en-CA" dirty="0" smtClean="0"/>
              <a:t>By the end of this section, you should….</a:t>
            </a:r>
          </a:p>
          <a:p>
            <a:pPr lvl="1"/>
            <a:r>
              <a:rPr lang="en-CA" dirty="0" smtClean="0"/>
              <a:t>Have a general idea of what community services are available to newcomers </a:t>
            </a:r>
          </a:p>
          <a:p>
            <a:pPr lvl="1"/>
            <a:r>
              <a:rPr lang="en-CA" dirty="0" smtClean="0"/>
              <a:t>Know where to access these resources</a:t>
            </a:r>
          </a:p>
          <a:p>
            <a:pPr lvl="1"/>
            <a:r>
              <a:rPr lang="en-CA" dirty="0" smtClean="0"/>
              <a:t>Know how to give proper support to your ESL students and their families through the community</a:t>
            </a:r>
          </a:p>
          <a:p>
            <a:pPr lvl="1"/>
            <a:endParaRPr lang="en-CA"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Canadian Immigration and Citizenship  (CIC)</a:t>
            </a:r>
          </a:p>
          <a:p>
            <a:pPr>
              <a:buNone/>
            </a:pPr>
            <a:r>
              <a:rPr lang="en-US" dirty="0" smtClean="0"/>
              <a:t>-</a:t>
            </a:r>
            <a:r>
              <a:rPr lang="en-US" sz="1400" dirty="0" smtClean="0"/>
              <a:t>regulates the movement of people across the Canadian border, including visitors, international students, those planning to work temporarily in Canada, and people planning to move to Canada and become Canadian citizens</a:t>
            </a:r>
          </a:p>
          <a:p>
            <a:pPr>
              <a:buNone/>
            </a:pPr>
            <a:endParaRPr lang="en-US" sz="1400" dirty="0" smtClean="0">
              <a:hlinkClick r:id="rId2"/>
            </a:endParaRPr>
          </a:p>
          <a:p>
            <a:pPr>
              <a:buNone/>
            </a:pPr>
            <a:r>
              <a:rPr lang="en-US" sz="1400" dirty="0" smtClean="0">
                <a:hlinkClick r:id="rId2"/>
              </a:rPr>
              <a:t>http://www.cic.gc.ca/english/index.asp</a:t>
            </a:r>
            <a:endParaRPr lang="en-US" sz="1400" dirty="0" smtClean="0"/>
          </a:p>
          <a:p>
            <a:pPr>
              <a:buNone/>
            </a:pPr>
            <a:endParaRPr lang="en-US" sz="1400" dirty="0" smtClean="0"/>
          </a:p>
          <a:p>
            <a:pPr>
              <a:buNone/>
            </a:pPr>
            <a:r>
              <a:rPr lang="en-US" sz="1400" dirty="0" smtClean="0"/>
              <a:t>Information on working, studying, immigrating to Canada.  </a:t>
            </a:r>
          </a:p>
          <a:p>
            <a:pPr>
              <a:buNone/>
            </a:pPr>
            <a:endParaRPr lang="en-US" sz="1400" dirty="0" smtClean="0"/>
          </a:p>
          <a:p>
            <a:pPr>
              <a:buNone/>
            </a:pPr>
            <a:r>
              <a:rPr lang="en-US" sz="1400" dirty="0" smtClean="0"/>
              <a:t>Laws and policies: </a:t>
            </a:r>
          </a:p>
          <a:p>
            <a:r>
              <a:rPr lang="en-US" sz="1400" dirty="0" smtClean="0"/>
              <a:t> Immigration and Refugee Protection Act,</a:t>
            </a:r>
          </a:p>
          <a:p>
            <a:r>
              <a:rPr lang="en-US" sz="1400" dirty="0" smtClean="0"/>
              <a:t> Canadian Multiculturalism Act,</a:t>
            </a:r>
          </a:p>
          <a:p>
            <a:r>
              <a:rPr lang="en-US" sz="1400" dirty="0" smtClean="0"/>
              <a:t>Citizenship Act and Regulations</a:t>
            </a:r>
            <a:endParaRPr lang="en-US" sz="1400" dirty="0"/>
          </a:p>
        </p:txBody>
      </p:sp>
      <p:sp>
        <p:nvSpPr>
          <p:cNvPr id="3" name="Title 2"/>
          <p:cNvSpPr>
            <a:spLocks noGrp="1"/>
          </p:cNvSpPr>
          <p:nvPr>
            <p:ph type="title"/>
          </p:nvPr>
        </p:nvSpPr>
        <p:spPr/>
        <p:txBody>
          <a:bodyPr>
            <a:normAutofit fontScale="90000"/>
          </a:bodyPr>
          <a:lstStyle/>
          <a:p>
            <a:r>
              <a:rPr lang="en-US" dirty="0" smtClean="0">
                <a:solidFill>
                  <a:schemeClr val="bg2">
                    <a:lumMod val="50000"/>
                  </a:schemeClr>
                </a:solidFill>
              </a:rPr>
              <a:t>Federal Government information</a:t>
            </a:r>
            <a:endParaRPr lang="en-US" dirty="0">
              <a:solidFill>
                <a:schemeClr val="bg2">
                  <a:lumMod val="50000"/>
                </a:schemeClr>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CA" sz="2400" dirty="0" smtClean="0"/>
              <a:t>The Government of Canada, in cooperation with local school boards, community colleges, immigrant and community organizations, offers French and English language training across Canada.  The name of the program is LINC, which stands for Language Instruction for Newcomers to Canada.</a:t>
            </a:r>
          </a:p>
          <a:p>
            <a:pPr>
              <a:buNone/>
            </a:pPr>
            <a:r>
              <a:rPr lang="en-CA" sz="2400" dirty="0" smtClean="0"/>
              <a:t>The LINC assessment centres across Canada can assess adults’ French and English language training needs and refer them to LINC ESL classes from benchmark levels 1 to 5. </a:t>
            </a:r>
            <a:r>
              <a:rPr lang="en-CA" sz="2400" dirty="0" smtClean="0">
                <a:hlinkClick r:id="rId2"/>
              </a:rPr>
              <a:t>http://www.eslincanada.com/linc_programs.html</a:t>
            </a:r>
            <a:endParaRPr lang="en-CA" sz="2400" dirty="0" smtClean="0"/>
          </a:p>
          <a:p>
            <a:pPr>
              <a:buNone/>
            </a:pPr>
            <a:endParaRPr lang="en-CA" sz="2400" dirty="0" smtClean="0"/>
          </a:p>
          <a:p>
            <a:pPr>
              <a:buNone/>
            </a:pPr>
            <a:endParaRPr lang="en-CA" sz="2400" dirty="0" smtClean="0"/>
          </a:p>
          <a:p>
            <a:pPr>
              <a:buNone/>
            </a:pPr>
            <a:endParaRPr lang="en-CA" sz="2400" dirty="0"/>
          </a:p>
        </p:txBody>
      </p:sp>
      <p:sp>
        <p:nvSpPr>
          <p:cNvPr id="3" name="Title 2"/>
          <p:cNvSpPr>
            <a:spLocks noGrp="1"/>
          </p:cNvSpPr>
          <p:nvPr>
            <p:ph type="title"/>
          </p:nvPr>
        </p:nvSpPr>
        <p:spPr/>
        <p:txBody>
          <a:bodyPr/>
          <a:lstStyle/>
          <a:p>
            <a:r>
              <a:rPr lang="en-CA" dirty="0" smtClean="0"/>
              <a:t>LINC Programs in Canada</a:t>
            </a:r>
            <a:endParaRPr lang="en-CA"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CA" dirty="0" smtClean="0">
                <a:hlinkClick r:id="rId2"/>
              </a:rPr>
              <a:t>www.eslincanada.com</a:t>
            </a:r>
            <a:endParaRPr lang="en-CA" dirty="0" smtClean="0"/>
          </a:p>
          <a:p>
            <a:endParaRPr lang="en-CA" dirty="0" smtClean="0"/>
          </a:p>
          <a:p>
            <a:pPr>
              <a:buNone/>
            </a:pPr>
            <a:r>
              <a:rPr lang="en-CA" dirty="0" smtClean="0"/>
              <a:t>-provides links to ESL </a:t>
            </a:r>
            <a:r>
              <a:rPr lang="en-CA" dirty="0" err="1" smtClean="0"/>
              <a:t>youtube</a:t>
            </a:r>
            <a:r>
              <a:rPr lang="en-CA" dirty="0" smtClean="0"/>
              <a:t> videos, English Education Information articles for teachers and students, Education blogs</a:t>
            </a:r>
          </a:p>
          <a:p>
            <a:pPr>
              <a:buNone/>
            </a:pPr>
            <a:endParaRPr lang="en-CA" dirty="0" smtClean="0"/>
          </a:p>
          <a:p>
            <a:pPr>
              <a:buNone/>
            </a:pPr>
            <a:r>
              <a:rPr lang="en-CA" dirty="0" smtClean="0"/>
              <a:t>-site can be read in Dutch, Spanish, </a:t>
            </a:r>
            <a:r>
              <a:rPr lang="en-CA" dirty="0" err="1" smtClean="0"/>
              <a:t>Portugese</a:t>
            </a:r>
            <a:r>
              <a:rPr lang="en-CA" dirty="0" smtClean="0"/>
              <a:t>, Italian, Korean, Japanese, Chinese and Russian!</a:t>
            </a:r>
            <a:endParaRPr lang="en-CA" dirty="0"/>
          </a:p>
        </p:txBody>
      </p:sp>
      <p:sp>
        <p:nvSpPr>
          <p:cNvPr id="3" name="Title 2"/>
          <p:cNvSpPr>
            <a:spLocks noGrp="1"/>
          </p:cNvSpPr>
          <p:nvPr>
            <p:ph type="title"/>
          </p:nvPr>
        </p:nvSpPr>
        <p:spPr/>
        <p:txBody>
          <a:bodyPr/>
          <a:lstStyle/>
          <a:p>
            <a:pPr algn="ctr"/>
            <a:r>
              <a:rPr lang="en-CA" dirty="0" smtClean="0">
                <a:solidFill>
                  <a:schemeClr val="accent2"/>
                </a:solidFill>
              </a:rPr>
              <a:t>ESL in Canada website</a:t>
            </a:r>
            <a:endParaRPr lang="en-CA" dirty="0">
              <a:solidFill>
                <a:schemeClr val="accent2"/>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CA" sz="2000" dirty="0" smtClean="0"/>
          </a:p>
          <a:p>
            <a:r>
              <a:rPr lang="en-CA" sz="2000" dirty="0" smtClean="0"/>
              <a:t>The Centre for Canadian Language Benchmarks is the centre of expertise in support of the national standards in English and French for describing, measuring and recognizing second language proficiency of adult immigrants and prospective immigrants for living and working in Canada.</a:t>
            </a:r>
          </a:p>
          <a:p>
            <a:r>
              <a:rPr lang="en-CA" sz="2000" dirty="0" smtClean="0"/>
              <a:t>The CCLB supports and promotes the use of these national standards in educational, training, community and workplace settings.</a:t>
            </a:r>
            <a:r>
              <a:rPr lang="en-CA" dirty="0" smtClean="0"/>
              <a:t>  </a:t>
            </a:r>
          </a:p>
          <a:p>
            <a:r>
              <a:rPr lang="en-CA" dirty="0" smtClean="0">
                <a:hlinkClick r:id="rId2"/>
              </a:rPr>
              <a:t>www.language.ca</a:t>
            </a:r>
            <a:endParaRPr lang="en-CA" dirty="0" smtClean="0"/>
          </a:p>
          <a:p>
            <a:r>
              <a:rPr lang="en-CA" sz="2000" dirty="0" smtClean="0"/>
              <a:t>Provides information for ESL professionals, online professional development, Resources database, research and development, publications</a:t>
            </a:r>
            <a:endParaRPr lang="en-CA" sz="2000" dirty="0"/>
          </a:p>
        </p:txBody>
      </p:sp>
      <p:sp>
        <p:nvSpPr>
          <p:cNvPr id="3" name="Title 2"/>
          <p:cNvSpPr>
            <a:spLocks noGrp="1"/>
          </p:cNvSpPr>
          <p:nvPr>
            <p:ph type="title"/>
          </p:nvPr>
        </p:nvSpPr>
        <p:spPr/>
        <p:txBody>
          <a:bodyPr>
            <a:normAutofit/>
          </a:bodyPr>
          <a:lstStyle/>
          <a:p>
            <a:r>
              <a:rPr lang="en-CA" sz="2800" dirty="0" smtClean="0">
                <a:solidFill>
                  <a:schemeClr val="accent2"/>
                </a:solidFill>
              </a:rPr>
              <a:t>Centre for Canadian Language Benchmarks (CCLB)</a:t>
            </a:r>
            <a:endParaRPr lang="en-CA" sz="2800" dirty="0">
              <a:solidFill>
                <a:schemeClr val="accent2"/>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Alberta Education:</a:t>
            </a:r>
          </a:p>
          <a:p>
            <a:endParaRPr lang="en-US" dirty="0" smtClean="0"/>
          </a:p>
          <a:p>
            <a:r>
              <a:rPr lang="en-US" sz="1600" dirty="0" smtClean="0">
                <a:hlinkClick r:id="rId2"/>
              </a:rPr>
              <a:t>http://education.alberta.ca/teachers/program/esl.aspx</a:t>
            </a:r>
            <a:endParaRPr lang="en-US" sz="1600" dirty="0" smtClean="0"/>
          </a:p>
          <a:p>
            <a:pPr>
              <a:buNone/>
            </a:pPr>
            <a:endParaRPr lang="en-US" sz="1600" dirty="0" smtClean="0"/>
          </a:p>
          <a:p>
            <a:r>
              <a:rPr lang="en-US" dirty="0" smtClean="0"/>
              <a:t>Learning and Teaching Resources from Early Childhood to Senior High</a:t>
            </a:r>
          </a:p>
          <a:p>
            <a:r>
              <a:rPr lang="en-US" dirty="0" smtClean="0"/>
              <a:t>ESL Proficiency Benchmarks</a:t>
            </a:r>
          </a:p>
          <a:p>
            <a:r>
              <a:rPr lang="en-US" dirty="0" smtClean="0"/>
              <a:t>Assessment resources</a:t>
            </a:r>
          </a:p>
          <a:p>
            <a:r>
              <a:rPr lang="en-US" dirty="0" smtClean="0"/>
              <a:t>Authorized Resources Database</a:t>
            </a:r>
          </a:p>
          <a:p>
            <a:r>
              <a:rPr lang="en-US" dirty="0" smtClean="0"/>
              <a:t>ESL funding for schools</a:t>
            </a:r>
            <a:endParaRPr lang="en-US" dirty="0"/>
          </a:p>
        </p:txBody>
      </p:sp>
      <p:sp>
        <p:nvSpPr>
          <p:cNvPr id="3" name="Title 2"/>
          <p:cNvSpPr>
            <a:spLocks noGrp="1"/>
          </p:cNvSpPr>
          <p:nvPr>
            <p:ph type="title"/>
          </p:nvPr>
        </p:nvSpPr>
        <p:spPr/>
        <p:txBody>
          <a:bodyPr/>
          <a:lstStyle/>
          <a:p>
            <a:r>
              <a:rPr lang="en-US" dirty="0" smtClean="0"/>
              <a:t>Provincial Government</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CA" sz="2400" dirty="0" smtClean="0">
                <a:hlinkClick r:id="rId2"/>
              </a:rPr>
              <a:t>http://www.advancededucation.gov.ab.ca/community/literacy.aspx</a:t>
            </a:r>
            <a:endParaRPr lang="en-CA" sz="2400" dirty="0" smtClean="0"/>
          </a:p>
          <a:p>
            <a:endParaRPr lang="en-CA" dirty="0" smtClean="0"/>
          </a:p>
          <a:p>
            <a:r>
              <a:rPr lang="en-CA" dirty="0" smtClean="0"/>
              <a:t>Provides information on Adult Literacy Programs including English Language Programs, Family Literacy, Other Literacy Organizations such as:  Centre for Family Literacy, Literacy Alberta, National Adult Literacy Database (NALD) </a:t>
            </a:r>
            <a:endParaRPr lang="en-CA" dirty="0"/>
          </a:p>
        </p:txBody>
      </p:sp>
      <p:sp>
        <p:nvSpPr>
          <p:cNvPr id="3" name="Title 2"/>
          <p:cNvSpPr>
            <a:spLocks noGrp="1"/>
          </p:cNvSpPr>
          <p:nvPr>
            <p:ph type="title"/>
          </p:nvPr>
        </p:nvSpPr>
        <p:spPr/>
        <p:txBody>
          <a:bodyPr>
            <a:normAutofit/>
          </a:bodyPr>
          <a:lstStyle/>
          <a:p>
            <a:pPr algn="ctr"/>
            <a:r>
              <a:rPr lang="en-CA" sz="3200" dirty="0" smtClean="0">
                <a:solidFill>
                  <a:schemeClr val="bg2">
                    <a:lumMod val="25000"/>
                  </a:schemeClr>
                </a:solidFill>
              </a:rPr>
              <a:t>Alberta Advanced Education and Technology</a:t>
            </a:r>
            <a:endParaRPr lang="en-CA" sz="3200" dirty="0">
              <a:solidFill>
                <a:schemeClr val="bg2">
                  <a:lumMod val="25000"/>
                </a:schemeClr>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sz="2400" dirty="0" smtClean="0">
                <a:hlinkClick r:id="rId2"/>
              </a:rPr>
              <a:t>http://www.employment.alberta.ca/4305.html</a:t>
            </a:r>
            <a:endParaRPr lang="en-US" sz="2400" dirty="0" smtClean="0"/>
          </a:p>
          <a:p>
            <a:pPr>
              <a:buNone/>
            </a:pPr>
            <a:r>
              <a:rPr lang="en-US" dirty="0" smtClean="0"/>
              <a:t>Includes information on immigrating to Alberta, services to Immigrants, useful links</a:t>
            </a:r>
          </a:p>
          <a:p>
            <a:r>
              <a:rPr lang="en-US" dirty="0" smtClean="0"/>
              <a:t>Online English lessons for adult language learners using CBC-Radio news and feature stories with online written lessons</a:t>
            </a:r>
          </a:p>
          <a:p>
            <a:r>
              <a:rPr lang="en-US" dirty="0" smtClean="0"/>
              <a:t>Overview of Alberta’s Immigration Policy (Supporting Immigrants and Immigration to Alberta)</a:t>
            </a:r>
          </a:p>
          <a:p>
            <a:r>
              <a:rPr lang="en-US" dirty="0" smtClean="0"/>
              <a:t>Funding provided for ESL drop-in programs and bridging to work programs for immigrants to gain Canadian work experience</a:t>
            </a:r>
            <a:endParaRPr lang="en-US" dirty="0"/>
          </a:p>
        </p:txBody>
      </p:sp>
      <p:sp>
        <p:nvSpPr>
          <p:cNvPr id="3" name="Title 2"/>
          <p:cNvSpPr>
            <a:spLocks noGrp="1"/>
          </p:cNvSpPr>
          <p:nvPr>
            <p:ph type="title"/>
          </p:nvPr>
        </p:nvSpPr>
        <p:spPr/>
        <p:txBody>
          <a:bodyPr>
            <a:normAutofit/>
          </a:bodyPr>
          <a:lstStyle/>
          <a:p>
            <a:pPr algn="r"/>
            <a:r>
              <a:rPr lang="en-US" sz="3200" dirty="0" smtClean="0">
                <a:solidFill>
                  <a:schemeClr val="bg2">
                    <a:lumMod val="50000"/>
                  </a:schemeClr>
                </a:solidFill>
              </a:rPr>
              <a:t>Alberta Employment and Immigration</a:t>
            </a:r>
            <a:endParaRPr lang="en-US" sz="3200" dirty="0">
              <a:solidFill>
                <a:schemeClr val="bg2">
                  <a:lumMod val="50000"/>
                </a:schemeClr>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2000" dirty="0" smtClean="0"/>
              <a:t>The Alberta government funds English classes through language drop-in </a:t>
            </a:r>
            <a:r>
              <a:rPr lang="en-US" sz="2000" dirty="0" err="1" smtClean="0"/>
              <a:t>centres</a:t>
            </a:r>
            <a:r>
              <a:rPr lang="en-US" sz="2000" dirty="0" smtClean="0"/>
              <a:t> and educational institutions across the province.  This online project is an addition to existing programs to help learners who prefer to learn at their own pace and time and others unable to attend lessons in a regular classroom setting.</a:t>
            </a:r>
          </a:p>
          <a:p>
            <a:pPr>
              <a:buNone/>
            </a:pPr>
            <a:r>
              <a:rPr lang="en-US" dirty="0" smtClean="0">
                <a:hlinkClick r:id="rId2"/>
              </a:rPr>
              <a:t>www.breakthewall.alberta.ca</a:t>
            </a:r>
            <a:endParaRPr lang="en-US" dirty="0" smtClean="0"/>
          </a:p>
          <a:p>
            <a:pPr>
              <a:buNone/>
            </a:pPr>
            <a:endParaRPr lang="en-US" dirty="0" smtClean="0"/>
          </a:p>
          <a:p>
            <a:r>
              <a:rPr lang="en-CA" dirty="0" smtClean="0"/>
              <a:t>news read at a slower pace</a:t>
            </a:r>
          </a:p>
          <a:p>
            <a:r>
              <a:rPr lang="en-CA" dirty="0" smtClean="0"/>
              <a:t>audio files accompanied by written lessons</a:t>
            </a:r>
          </a:p>
          <a:p>
            <a:r>
              <a:rPr lang="en-CA" dirty="0" smtClean="0"/>
              <a:t>These lessons can be used by teachers to create materials for their students</a:t>
            </a:r>
            <a:endParaRPr lang="en-CA" dirty="0"/>
          </a:p>
        </p:txBody>
      </p:sp>
      <p:sp>
        <p:nvSpPr>
          <p:cNvPr id="3" name="Title 2"/>
          <p:cNvSpPr>
            <a:spLocks noGrp="1"/>
          </p:cNvSpPr>
          <p:nvPr>
            <p:ph type="title"/>
          </p:nvPr>
        </p:nvSpPr>
        <p:spPr/>
        <p:txBody>
          <a:bodyPr/>
          <a:lstStyle/>
          <a:p>
            <a:r>
              <a:rPr lang="en-CA" dirty="0" smtClean="0"/>
              <a:t>CBC Radio One</a:t>
            </a:r>
            <a:endParaRPr lang="en-CA"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32500" lnSpcReduction="20000"/>
          </a:bodyPr>
          <a:lstStyle/>
          <a:p>
            <a:r>
              <a:rPr lang="en-CA" b="1" dirty="0" smtClean="0"/>
              <a:t>Introduction</a:t>
            </a:r>
          </a:p>
          <a:p>
            <a:r>
              <a:rPr lang="en-CA" b="1" dirty="0" smtClean="0"/>
              <a:t>Before you read, think about the following questions.</a:t>
            </a:r>
          </a:p>
          <a:p>
            <a:r>
              <a:rPr lang="en-CA" dirty="0" smtClean="0"/>
              <a:t>Have you ever worked in the retail industry? What are the best kinds of retail jobs?</a:t>
            </a:r>
          </a:p>
          <a:p>
            <a:r>
              <a:rPr lang="en-CA" b="1" dirty="0" smtClean="0"/>
              <a:t>Background Reading: The Retail Industry</a:t>
            </a:r>
          </a:p>
          <a:p>
            <a:r>
              <a:rPr lang="en-CA" dirty="0" smtClean="0"/>
              <a:t>Alberta’s retail industry includes establishments that sell products and related</a:t>
            </a:r>
          </a:p>
          <a:p>
            <a:r>
              <a:rPr lang="en-CA" dirty="0" smtClean="0"/>
              <a:t>services directly to customers from stores or through other means, including ecommerce,</a:t>
            </a:r>
          </a:p>
          <a:p>
            <a:r>
              <a:rPr lang="en-CA" dirty="0" smtClean="0"/>
              <a:t>in‐home demonstrations, direct‐response advertising, vending</a:t>
            </a:r>
          </a:p>
          <a:p>
            <a:r>
              <a:rPr lang="en-CA" dirty="0" smtClean="0"/>
              <a:t>machines and infomercials.</a:t>
            </a:r>
          </a:p>
          <a:p>
            <a:r>
              <a:rPr lang="en-CA" dirty="0" smtClean="0"/>
              <a:t>More people are employed in Alberta’s retail industry than in any other</a:t>
            </a:r>
          </a:p>
          <a:p>
            <a:r>
              <a:rPr lang="en-CA" dirty="0" smtClean="0"/>
              <a:t>industry. In 2005, 12 percent of all employed people worked in retail. The</a:t>
            </a:r>
          </a:p>
          <a:p>
            <a:r>
              <a:rPr lang="en-CA" dirty="0" smtClean="0"/>
              <a:t>majority of workers in the industry are in sales or service jobs but other types of</a:t>
            </a:r>
          </a:p>
          <a:p>
            <a:r>
              <a:rPr lang="en-CA" dirty="0" smtClean="0"/>
              <a:t>retail jobs, such business, finance and administrative positions account for</a:t>
            </a:r>
          </a:p>
          <a:p>
            <a:r>
              <a:rPr lang="en-CA" dirty="0" smtClean="0"/>
              <a:t>about one quarter of the jobs in the industry.</a:t>
            </a:r>
          </a:p>
          <a:p>
            <a:r>
              <a:rPr lang="en-CA" dirty="0" smtClean="0"/>
              <a:t>For many Albertans, their first experience in the labour market is the retail</a:t>
            </a:r>
          </a:p>
          <a:p>
            <a:r>
              <a:rPr lang="en-CA" dirty="0" smtClean="0"/>
              <a:t>industry. Youth account for a large proportion of those employed in the</a:t>
            </a:r>
          </a:p>
          <a:p>
            <a:r>
              <a:rPr lang="en-CA" dirty="0" smtClean="0"/>
              <a:t>industry: individuals between the ages of 15 and 24 account for approximately</a:t>
            </a:r>
          </a:p>
          <a:p>
            <a:r>
              <a:rPr lang="en-CA" dirty="0" smtClean="0"/>
              <a:t>34 per cent of the retail workforce compared to 18 per cent of the overall</a:t>
            </a:r>
          </a:p>
          <a:p>
            <a:r>
              <a:rPr lang="en-CA" dirty="0" smtClean="0"/>
              <a:t>provincial workforce.</a:t>
            </a:r>
          </a:p>
          <a:p>
            <a:r>
              <a:rPr lang="en-CA" b="1" dirty="0" smtClean="0"/>
              <a:t>Background Reading: Questions</a:t>
            </a:r>
          </a:p>
          <a:p>
            <a:r>
              <a:rPr lang="en-CA" i="1" dirty="0" smtClean="0"/>
              <a:t>Understanding the reading</a:t>
            </a:r>
          </a:p>
          <a:p>
            <a:r>
              <a:rPr lang="en-CA" dirty="0" smtClean="0"/>
              <a:t>1) What are some ways to sell products other than in a store?</a:t>
            </a:r>
          </a:p>
          <a:p>
            <a:r>
              <a:rPr lang="en-CA" dirty="0" smtClean="0"/>
              <a:t>2) What types of jobs are most common for people who work in retail?</a:t>
            </a:r>
          </a:p>
          <a:p>
            <a:r>
              <a:rPr lang="en-CA" dirty="0" smtClean="0"/>
              <a:t>3) What age group makes up a large percentage of the people employed in the retail</a:t>
            </a:r>
          </a:p>
          <a:p>
            <a:r>
              <a:rPr lang="en-CA" dirty="0" smtClean="0"/>
              <a:t>industry?</a:t>
            </a:r>
          </a:p>
          <a:p>
            <a:r>
              <a:rPr lang="en-CA" i="1" dirty="0" smtClean="0"/>
              <a:t>Food for thought</a:t>
            </a:r>
          </a:p>
          <a:p>
            <a:r>
              <a:rPr lang="en-CA" dirty="0" smtClean="0"/>
              <a:t>4) Do you think it is a good idea for teenagers to get part‐time jobs in retail while they are</a:t>
            </a:r>
          </a:p>
          <a:p>
            <a:r>
              <a:rPr lang="en-CA" dirty="0" smtClean="0"/>
              <a:t>still in school? Why or why not?</a:t>
            </a:r>
            <a:endParaRPr lang="en-CA" dirty="0"/>
          </a:p>
        </p:txBody>
      </p:sp>
      <p:sp>
        <p:nvSpPr>
          <p:cNvPr id="3" name="Title 2"/>
          <p:cNvSpPr>
            <a:spLocks noGrp="1"/>
          </p:cNvSpPr>
          <p:nvPr>
            <p:ph type="title"/>
          </p:nvPr>
        </p:nvSpPr>
        <p:spPr/>
        <p:txBody>
          <a:bodyPr/>
          <a:lstStyle/>
          <a:p>
            <a:r>
              <a:rPr lang="en-CA" dirty="0" smtClean="0"/>
              <a:t>Feature Story March 2011  </a:t>
            </a:r>
            <a:endParaRPr lang="en-CA" dirty="0"/>
          </a:p>
        </p:txBody>
      </p:sp>
      <p:pic>
        <p:nvPicPr>
          <p:cNvPr id="1026" name="Picture 2"/>
          <p:cNvPicPr>
            <a:picLocks noChangeAspect="1" noChangeArrowheads="1"/>
          </p:cNvPicPr>
          <p:nvPr/>
        </p:nvPicPr>
        <p:blipFill>
          <a:blip r:embed="rId2" cstate="print"/>
          <a:srcRect/>
          <a:stretch>
            <a:fillRect/>
          </a:stretch>
        </p:blipFill>
        <p:spPr bwMode="auto">
          <a:xfrm>
            <a:off x="7092280" y="1124744"/>
            <a:ext cx="1323975" cy="1724025"/>
          </a:xfrm>
          <a:prstGeom prst="rect">
            <a:avLst/>
          </a:prstGeom>
          <a:noFill/>
          <a:ln w="9525">
            <a:noFill/>
            <a:miter lim="800000"/>
            <a:headEnd/>
            <a:tailEnd/>
          </a:ln>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000" dirty="0" smtClean="0"/>
              <a:t>New Albertans can access immigrant-service agencies for general settlement assistance, including information, orientation, interpretation/translation, or referral services:</a:t>
            </a:r>
          </a:p>
          <a:p>
            <a:pPr>
              <a:buNone/>
            </a:pPr>
            <a:r>
              <a:rPr lang="en-US" sz="2000" dirty="0" smtClean="0">
                <a:hlinkClick r:id="rId2"/>
              </a:rPr>
              <a:t>http://employment.alberta.ca/Immigration/154.html</a:t>
            </a:r>
            <a:endParaRPr lang="en-US" sz="2000" dirty="0" smtClean="0"/>
          </a:p>
          <a:p>
            <a:r>
              <a:rPr lang="en-US" sz="2000" dirty="0" smtClean="0"/>
              <a:t>Alberta locations:  Brooks, Calgary, Edmonton, Fort McMurray, Grande Prairie, </a:t>
            </a:r>
            <a:r>
              <a:rPr lang="en-US" sz="2000" dirty="0" err="1" smtClean="0"/>
              <a:t>Lethbridge</a:t>
            </a:r>
            <a:r>
              <a:rPr lang="en-US" sz="2000" dirty="0" smtClean="0"/>
              <a:t>, Medicine Hat, Red Deer</a:t>
            </a:r>
          </a:p>
          <a:p>
            <a:endParaRPr lang="en-US" sz="2000" dirty="0" smtClean="0"/>
          </a:p>
          <a:p>
            <a:r>
              <a:rPr lang="en-US" sz="2000" dirty="0" smtClean="0"/>
              <a:t>Provides links to Edmonton area services:</a:t>
            </a:r>
          </a:p>
          <a:p>
            <a:pPr>
              <a:buNone/>
            </a:pPr>
            <a:r>
              <a:rPr lang="en-US" sz="1800" dirty="0" smtClean="0">
                <a:solidFill>
                  <a:schemeClr val="bg2">
                    <a:lumMod val="50000"/>
                  </a:schemeClr>
                </a:solidFill>
              </a:rPr>
              <a:t>	ASSIST community services centre, </a:t>
            </a:r>
            <a:r>
              <a:rPr lang="en-US" sz="1800" dirty="0" err="1" smtClean="0">
                <a:solidFill>
                  <a:schemeClr val="bg2">
                    <a:lumMod val="50000"/>
                  </a:schemeClr>
                </a:solidFill>
              </a:rPr>
              <a:t>Bredin</a:t>
            </a:r>
            <a:r>
              <a:rPr lang="en-US" sz="1800" dirty="0" smtClean="0">
                <a:solidFill>
                  <a:schemeClr val="bg2">
                    <a:lumMod val="50000"/>
                  </a:schemeClr>
                </a:solidFill>
              </a:rPr>
              <a:t> Institute – Centre for Learning, Catholic Social Services, Changing Together- A Centre for Immigrant Women, Edmonton Immigrant Service Association, Edmonton Mennonite Centre for Newcomer, Centre </a:t>
            </a:r>
            <a:r>
              <a:rPr lang="en-US" sz="1800" dirty="0" err="1" smtClean="0">
                <a:solidFill>
                  <a:schemeClr val="bg2">
                    <a:lumMod val="50000"/>
                  </a:schemeClr>
                </a:solidFill>
              </a:rPr>
              <a:t>d’accueil</a:t>
            </a:r>
            <a:r>
              <a:rPr lang="en-US" sz="1800" dirty="0" smtClean="0">
                <a:solidFill>
                  <a:schemeClr val="bg2">
                    <a:lumMod val="50000"/>
                  </a:schemeClr>
                </a:solidFill>
              </a:rPr>
              <a:t> et </a:t>
            </a:r>
            <a:r>
              <a:rPr lang="en-US" sz="1800" dirty="0" err="1" smtClean="0">
                <a:solidFill>
                  <a:schemeClr val="bg2">
                    <a:lumMod val="50000"/>
                  </a:schemeClr>
                </a:solidFill>
              </a:rPr>
              <a:t>d’etablissement</a:t>
            </a:r>
            <a:r>
              <a:rPr lang="en-US" sz="1800" dirty="0" smtClean="0">
                <a:solidFill>
                  <a:schemeClr val="bg2">
                    <a:lumMod val="50000"/>
                  </a:schemeClr>
                </a:solidFill>
              </a:rPr>
              <a:t>-Edmonton</a:t>
            </a:r>
          </a:p>
          <a:p>
            <a:pPr>
              <a:buNone/>
            </a:pPr>
            <a:endParaRPr lang="en-US" sz="2000" dirty="0"/>
          </a:p>
        </p:txBody>
      </p:sp>
      <p:sp>
        <p:nvSpPr>
          <p:cNvPr id="3" name="Title 2"/>
          <p:cNvSpPr>
            <a:spLocks noGrp="1"/>
          </p:cNvSpPr>
          <p:nvPr>
            <p:ph type="title"/>
          </p:nvPr>
        </p:nvSpPr>
        <p:spPr/>
        <p:txBody>
          <a:bodyPr/>
          <a:lstStyle/>
          <a:p>
            <a:r>
              <a:rPr lang="en-US" dirty="0" smtClean="0"/>
              <a:t>Settlement Services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So where are these resources are available?</a:t>
            </a:r>
            <a:endParaRPr lang="en-CA" dirty="0"/>
          </a:p>
        </p:txBody>
      </p:sp>
      <p:sp>
        <p:nvSpPr>
          <p:cNvPr id="3" name="Content Placeholder 2"/>
          <p:cNvSpPr>
            <a:spLocks noGrp="1"/>
          </p:cNvSpPr>
          <p:nvPr>
            <p:ph idx="1"/>
          </p:nvPr>
        </p:nvSpPr>
        <p:spPr>
          <a:xfrm>
            <a:off x="457200" y="1600200"/>
            <a:ext cx="8229600" cy="4925144"/>
          </a:xfrm>
        </p:spPr>
        <p:txBody>
          <a:bodyPr>
            <a:normAutofit/>
          </a:bodyPr>
          <a:lstStyle/>
          <a:p>
            <a:r>
              <a:rPr lang="en-CA" dirty="0" smtClean="0"/>
              <a:t>The Edmonton Public Library</a:t>
            </a:r>
          </a:p>
          <a:p>
            <a:r>
              <a:rPr lang="en-CA" dirty="0" smtClean="0"/>
              <a:t>Edmonton Catholic Social Services</a:t>
            </a:r>
          </a:p>
          <a:p>
            <a:r>
              <a:rPr lang="en-CA" dirty="0" err="1" smtClean="0"/>
              <a:t>Millwoods</a:t>
            </a:r>
            <a:r>
              <a:rPr lang="en-CA" dirty="0" smtClean="0"/>
              <a:t> Welcome Centre</a:t>
            </a:r>
          </a:p>
          <a:p>
            <a:r>
              <a:rPr lang="en-CA" dirty="0" smtClean="0"/>
              <a:t>Edmonton Cultural Centres</a:t>
            </a:r>
          </a:p>
          <a:p>
            <a:r>
              <a:rPr lang="en-CA" dirty="0" smtClean="0"/>
              <a:t>Citizen and New Arrival Information Centre</a:t>
            </a:r>
          </a:p>
          <a:p>
            <a:r>
              <a:rPr lang="en-CA" dirty="0" smtClean="0"/>
              <a:t>Edmonton Immigrant Services Association (EISA)</a:t>
            </a:r>
          </a:p>
          <a:p>
            <a:r>
              <a:rPr lang="en-CA" dirty="0" smtClean="0"/>
              <a:t>There are even more resources available that won’t be mentioned in this presentation, but please take the time to look for them!</a:t>
            </a:r>
            <a:endParaRPr lang="en-CA"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CA" sz="2400" dirty="0" smtClean="0"/>
              <a:t>New Albertans can learn about finding  a job and what employers want by contacting employment services for Immigrants or career services.  The services include counselling and workshops to assist new immigrants in understanding the Canadian workplace and how to find a job in Canada.</a:t>
            </a:r>
          </a:p>
          <a:p>
            <a:pPr>
              <a:buNone/>
            </a:pPr>
            <a:endParaRPr lang="en-CA" sz="2400" dirty="0" smtClean="0"/>
          </a:p>
          <a:p>
            <a:pPr>
              <a:buNone/>
            </a:pPr>
            <a:r>
              <a:rPr lang="en-CA" sz="2400" dirty="0" smtClean="0">
                <a:hlinkClick r:id="rId2"/>
              </a:rPr>
              <a:t>http://employment.alberta.ca/Immigration/151.html</a:t>
            </a:r>
            <a:endParaRPr lang="en-CA" sz="2400" dirty="0" smtClean="0"/>
          </a:p>
          <a:p>
            <a:pPr>
              <a:buNone/>
            </a:pPr>
            <a:endParaRPr lang="en-CA" sz="2400" dirty="0"/>
          </a:p>
        </p:txBody>
      </p:sp>
      <p:sp>
        <p:nvSpPr>
          <p:cNvPr id="3" name="Title 2"/>
          <p:cNvSpPr>
            <a:spLocks noGrp="1"/>
          </p:cNvSpPr>
          <p:nvPr>
            <p:ph type="title"/>
          </p:nvPr>
        </p:nvSpPr>
        <p:spPr/>
        <p:txBody>
          <a:bodyPr/>
          <a:lstStyle/>
          <a:p>
            <a:r>
              <a:rPr lang="en-CA" dirty="0" smtClean="0"/>
              <a:t>Employment Support</a:t>
            </a:r>
            <a:endParaRPr lang="en-CA"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CA" sz="2400" dirty="0" smtClean="0"/>
              <a:t>Information about language proficiency assessment and English as a Second Language programs in Edmonton and Calgary. </a:t>
            </a:r>
            <a:r>
              <a:rPr lang="en-CA" sz="2400" dirty="0" smtClean="0">
                <a:hlinkClick r:id="rId2"/>
              </a:rPr>
              <a:t>http://employment.alberta.ca/Immigration/160.html</a:t>
            </a:r>
            <a:endParaRPr lang="en-CA" sz="2400" dirty="0" smtClean="0"/>
          </a:p>
          <a:p>
            <a:pPr>
              <a:buNone/>
            </a:pPr>
            <a:r>
              <a:rPr lang="en-CA" sz="2400" dirty="0" smtClean="0"/>
              <a:t>In Edmonton: </a:t>
            </a:r>
          </a:p>
          <a:p>
            <a:r>
              <a:rPr lang="en-CA" sz="2400" dirty="0" smtClean="0">
                <a:hlinkClick r:id="rId3"/>
              </a:rPr>
              <a:t>Language Assessment, Referral and Counselling Centre</a:t>
            </a:r>
            <a:r>
              <a:rPr lang="en-CA" sz="2400" dirty="0" smtClean="0"/>
              <a:t/>
            </a:r>
            <a:br>
              <a:rPr lang="en-CA" sz="2400" dirty="0" smtClean="0"/>
            </a:br>
            <a:r>
              <a:rPr lang="en-CA" sz="2400" dirty="0" smtClean="0"/>
              <a:t>10709 - 105 Street</a:t>
            </a:r>
            <a:br>
              <a:rPr lang="en-CA" sz="2400" dirty="0" smtClean="0"/>
            </a:br>
            <a:r>
              <a:rPr lang="en-CA" sz="2400" dirty="0" smtClean="0"/>
              <a:t>Edmonton, Alberta T5H 2X3</a:t>
            </a:r>
            <a:br>
              <a:rPr lang="en-CA" sz="2400" dirty="0" smtClean="0"/>
            </a:br>
            <a:r>
              <a:rPr lang="en-CA" sz="2400" dirty="0" smtClean="0"/>
              <a:t>Telephone: 780-424-3545</a:t>
            </a:r>
          </a:p>
          <a:p>
            <a:endParaRPr lang="en-CA" sz="2400" dirty="0" smtClean="0"/>
          </a:p>
          <a:p>
            <a:endParaRPr lang="en-CA" sz="2400" dirty="0"/>
          </a:p>
        </p:txBody>
      </p:sp>
      <p:sp>
        <p:nvSpPr>
          <p:cNvPr id="3" name="Title 2"/>
          <p:cNvSpPr>
            <a:spLocks noGrp="1"/>
          </p:cNvSpPr>
          <p:nvPr>
            <p:ph type="title"/>
          </p:nvPr>
        </p:nvSpPr>
        <p:spPr/>
        <p:txBody>
          <a:bodyPr>
            <a:normAutofit/>
          </a:bodyPr>
          <a:lstStyle/>
          <a:p>
            <a:pPr algn="ctr"/>
            <a:r>
              <a:rPr lang="en-CA" dirty="0" smtClean="0">
                <a:solidFill>
                  <a:schemeClr val="bg2">
                    <a:lumMod val="25000"/>
                  </a:schemeClr>
                </a:solidFill>
              </a:rPr>
              <a:t>English Language Training</a:t>
            </a:r>
            <a:endParaRPr lang="en-CA" dirty="0">
              <a:solidFill>
                <a:schemeClr val="bg2">
                  <a:lumMod val="25000"/>
                </a:schemeClr>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CA" dirty="0" smtClean="0"/>
              <a:t>Provides information about access to other ESL Organizations including: </a:t>
            </a:r>
          </a:p>
          <a:p>
            <a:pPr>
              <a:buNone/>
            </a:pPr>
            <a:r>
              <a:rPr lang="en-CA" dirty="0" smtClean="0"/>
              <a:t> </a:t>
            </a:r>
          </a:p>
          <a:p>
            <a:pPr>
              <a:buNone/>
            </a:pPr>
            <a:r>
              <a:rPr lang="en-CA" sz="2000" dirty="0" smtClean="0"/>
              <a:t>Centre for Canadian Language Benchmarks Assessment Services locations, Community Adult Learning Councils, Volunteer Tutor Adult Literacy Programs, Alberta Teachers of English as a Second Language (ATESL) organizations.</a:t>
            </a:r>
          </a:p>
          <a:p>
            <a:pPr>
              <a:buNone/>
            </a:pPr>
            <a:endParaRPr lang="en-CA" sz="2000" dirty="0" smtClean="0"/>
          </a:p>
          <a:p>
            <a:r>
              <a:rPr lang="en-CA" sz="2000" dirty="0" smtClean="0"/>
              <a:t>Can locate services by region throughout Alberta</a:t>
            </a:r>
            <a:endParaRPr lang="en-CA" sz="2000" dirty="0"/>
          </a:p>
        </p:txBody>
      </p:sp>
      <p:sp>
        <p:nvSpPr>
          <p:cNvPr id="3" name="Title 2"/>
          <p:cNvSpPr>
            <a:spLocks noGrp="1"/>
          </p:cNvSpPr>
          <p:nvPr>
            <p:ph type="title"/>
          </p:nvPr>
        </p:nvSpPr>
        <p:spPr/>
        <p:txBody>
          <a:bodyPr/>
          <a:lstStyle/>
          <a:p>
            <a:r>
              <a:rPr lang="en-CA" dirty="0" smtClean="0"/>
              <a:t>English Language Training</a:t>
            </a:r>
            <a:endParaRPr lang="en-CA"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CA" dirty="0" smtClean="0"/>
              <a:t>Can download a complete directory of current programs and services:</a:t>
            </a:r>
          </a:p>
          <a:p>
            <a:r>
              <a:rPr lang="en-CA" dirty="0" smtClean="0">
                <a:hlinkClick r:id="rId2"/>
              </a:rPr>
              <a:t>http://www.catholicsocialservices.ab.ca/Content_Files/Files/ESL_Directory_March_2011-Aug_2011.pdf</a:t>
            </a:r>
            <a:endParaRPr lang="en-CA" dirty="0" smtClean="0"/>
          </a:p>
          <a:p>
            <a:r>
              <a:rPr lang="en-CA" dirty="0" smtClean="0"/>
              <a:t>ESL providers and contact information</a:t>
            </a:r>
          </a:p>
          <a:p>
            <a:r>
              <a:rPr lang="en-CA" dirty="0" smtClean="0"/>
              <a:t>Course listings</a:t>
            </a:r>
          </a:p>
          <a:p>
            <a:r>
              <a:rPr lang="en-CA" dirty="0" smtClean="0"/>
              <a:t>Includes programs outside Edmonton</a:t>
            </a:r>
          </a:p>
          <a:p>
            <a:r>
              <a:rPr lang="en-CA" dirty="0" smtClean="0"/>
              <a:t>Very comprehensive and up-to-date information!</a:t>
            </a:r>
          </a:p>
          <a:p>
            <a:pPr>
              <a:buNone/>
            </a:pPr>
            <a:endParaRPr lang="en-CA" dirty="0" smtClean="0"/>
          </a:p>
          <a:p>
            <a:endParaRPr lang="en-CA" dirty="0"/>
          </a:p>
        </p:txBody>
      </p:sp>
      <p:sp>
        <p:nvSpPr>
          <p:cNvPr id="3" name="Title 2"/>
          <p:cNvSpPr>
            <a:spLocks noGrp="1"/>
          </p:cNvSpPr>
          <p:nvPr>
            <p:ph type="title"/>
          </p:nvPr>
        </p:nvSpPr>
        <p:spPr/>
        <p:txBody>
          <a:bodyPr>
            <a:normAutofit/>
          </a:bodyPr>
          <a:lstStyle/>
          <a:p>
            <a:pPr algn="ctr"/>
            <a:r>
              <a:rPr lang="en-CA" sz="3200" dirty="0" smtClean="0"/>
              <a:t>ESL Programs and Services in Alberta from March 2011 to August 2011</a:t>
            </a:r>
            <a:endParaRPr lang="en-CA" sz="32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CA" dirty="0" smtClean="0"/>
              <a:t>Where do I go from here?</a:t>
            </a:r>
            <a:endParaRPr lang="en-CA" dirty="0"/>
          </a:p>
        </p:txBody>
      </p:sp>
      <p:sp>
        <p:nvSpPr>
          <p:cNvPr id="2" name="Content Placeholder 1"/>
          <p:cNvSpPr>
            <a:spLocks noGrp="1"/>
          </p:cNvSpPr>
          <p:nvPr>
            <p:ph idx="4294967295"/>
          </p:nvPr>
        </p:nvSpPr>
        <p:spPr>
          <a:xfrm>
            <a:off x="0" y="1481138"/>
            <a:ext cx="8229600" cy="4525962"/>
          </a:xfrm>
        </p:spPr>
        <p:txBody>
          <a:bodyPr>
            <a:normAutofit lnSpcReduction="10000"/>
          </a:bodyPr>
          <a:lstStyle/>
          <a:p>
            <a:r>
              <a:rPr lang="en-CA" sz="2400" dirty="0" smtClean="0"/>
              <a:t>Now that you have an overview of some of the resources available to assist ELLS and their families (community, online, and government resources) you will have a better idea of where to start to help support an ELL student in your class!</a:t>
            </a:r>
          </a:p>
          <a:p>
            <a:r>
              <a:rPr lang="en-CA" sz="2400" dirty="0" smtClean="0"/>
              <a:t>This could mean academic</a:t>
            </a:r>
            <a:r>
              <a:rPr lang="en-CA" sz="2400" smtClean="0"/>
              <a:t>, emotional, </a:t>
            </a:r>
            <a:r>
              <a:rPr lang="en-CA" sz="2400" dirty="0" smtClean="0"/>
              <a:t>or social support – depending on the needs of the student and their family.</a:t>
            </a:r>
          </a:p>
          <a:p>
            <a:r>
              <a:rPr lang="en-CA" sz="2400" dirty="0" smtClean="0"/>
              <a:t>As you have seen, there are many resources and services available.   </a:t>
            </a:r>
          </a:p>
          <a:p>
            <a:r>
              <a:rPr lang="en-CA" sz="2400" dirty="0" smtClean="0"/>
              <a:t>You will have ability to review which of these would best meet your future students’ needs.</a:t>
            </a:r>
            <a:endParaRPr lang="en-CA"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Edmonton Public Library</a:t>
            </a:r>
            <a:endParaRPr lang="en-CA" dirty="0"/>
          </a:p>
        </p:txBody>
      </p:sp>
      <p:sp>
        <p:nvSpPr>
          <p:cNvPr id="3" name="Content Placeholder 2"/>
          <p:cNvSpPr>
            <a:spLocks noGrp="1"/>
          </p:cNvSpPr>
          <p:nvPr>
            <p:ph idx="1"/>
          </p:nvPr>
        </p:nvSpPr>
        <p:spPr/>
        <p:txBody>
          <a:bodyPr/>
          <a:lstStyle/>
          <a:p>
            <a:r>
              <a:rPr lang="en-CA" u="sng" dirty="0" smtClean="0">
                <a:hlinkClick r:id="rId2"/>
              </a:rPr>
              <a:t>http://www.epl.ca/services/community</a:t>
            </a:r>
            <a:endParaRPr lang="en-CA" dirty="0" smtClean="0"/>
          </a:p>
          <a:p>
            <a:r>
              <a:rPr lang="en-CA" dirty="0" smtClean="0"/>
              <a:t>Currently 17 branch locations throughout Edmonton</a:t>
            </a:r>
          </a:p>
          <a:p>
            <a:r>
              <a:rPr lang="en-CA" dirty="0" smtClean="0"/>
              <a:t>Offers services, programs and resources for newcomers to Edmonton, as well as material resources</a:t>
            </a:r>
          </a:p>
          <a:p>
            <a:r>
              <a:rPr lang="en-CA" dirty="0" smtClean="0"/>
              <a:t>A good resource for teachers</a:t>
            </a:r>
            <a:endParaRPr lang="en-C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052736"/>
            <a:ext cx="8229600" cy="5616624"/>
          </a:xfrm>
        </p:spPr>
        <p:txBody>
          <a:bodyPr>
            <a:normAutofit lnSpcReduction="10000"/>
          </a:bodyPr>
          <a:lstStyle/>
          <a:p>
            <a:r>
              <a:rPr lang="en-CA" dirty="0" smtClean="0">
                <a:solidFill>
                  <a:schemeClr val="accent1">
                    <a:lumMod val="75000"/>
                  </a:schemeClr>
                </a:solidFill>
              </a:rPr>
              <a:t>Dual language books </a:t>
            </a:r>
            <a:r>
              <a:rPr lang="en-CA" dirty="0" smtClean="0"/>
              <a:t>– these books, ranging from young children’s books to adult fiction, are written in both English and various languages</a:t>
            </a:r>
          </a:p>
          <a:p>
            <a:r>
              <a:rPr lang="en-CA" dirty="0" smtClean="0">
                <a:solidFill>
                  <a:schemeClr val="accent1">
                    <a:lumMod val="75000"/>
                  </a:schemeClr>
                </a:solidFill>
              </a:rPr>
              <a:t>Books in other languages </a:t>
            </a:r>
            <a:r>
              <a:rPr lang="en-CA" dirty="0" smtClean="0"/>
              <a:t>– the library has a rapidly expanding collection of foreign language books</a:t>
            </a:r>
          </a:p>
          <a:p>
            <a:r>
              <a:rPr lang="en-CA" dirty="0" smtClean="0">
                <a:solidFill>
                  <a:schemeClr val="accent1">
                    <a:lumMod val="75000"/>
                  </a:schemeClr>
                </a:solidFill>
              </a:rPr>
              <a:t>Newspapers</a:t>
            </a:r>
            <a:r>
              <a:rPr lang="en-CA" dirty="0" smtClean="0"/>
              <a:t> – While not as extensive as their books, the library does offer newspapers in 38 different languages from 80 countries</a:t>
            </a:r>
          </a:p>
          <a:p>
            <a:r>
              <a:rPr lang="en-CA" dirty="0" smtClean="0">
                <a:solidFill>
                  <a:schemeClr val="accent1">
                    <a:lumMod val="75000"/>
                  </a:schemeClr>
                </a:solidFill>
              </a:rPr>
              <a:t>Music</a:t>
            </a:r>
            <a:r>
              <a:rPr lang="en-CA" dirty="0" smtClean="0"/>
              <a:t> – both culture specific music and </a:t>
            </a:r>
            <a:r>
              <a:rPr lang="en-CA" dirty="0" err="1" smtClean="0"/>
              <a:t>widestream</a:t>
            </a:r>
            <a:r>
              <a:rPr lang="en-CA" dirty="0" smtClean="0"/>
              <a:t> music in different languages</a:t>
            </a:r>
          </a:p>
          <a:p>
            <a:r>
              <a:rPr lang="en-CA" dirty="0" smtClean="0">
                <a:solidFill>
                  <a:schemeClr val="accent1">
                    <a:lumMod val="75000"/>
                  </a:schemeClr>
                </a:solidFill>
              </a:rPr>
              <a:t>Movies</a:t>
            </a:r>
            <a:r>
              <a:rPr lang="en-CA" dirty="0" smtClean="0"/>
              <a:t> – a large collection of foreign films</a:t>
            </a:r>
            <a:endParaRPr lang="en-CA" dirty="0"/>
          </a:p>
        </p:txBody>
      </p:sp>
      <p:sp>
        <p:nvSpPr>
          <p:cNvPr id="3" name="Title 2"/>
          <p:cNvSpPr>
            <a:spLocks noGrp="1"/>
          </p:cNvSpPr>
          <p:nvPr>
            <p:ph type="title"/>
          </p:nvPr>
        </p:nvSpPr>
        <p:spPr>
          <a:xfrm>
            <a:off x="467544" y="0"/>
            <a:ext cx="8229600" cy="1143000"/>
          </a:xfrm>
        </p:spPr>
        <p:txBody>
          <a:bodyPr/>
          <a:lstStyle/>
          <a:p>
            <a:r>
              <a:rPr lang="en-CA" dirty="0" smtClean="0"/>
              <a:t>Material Resources</a:t>
            </a:r>
            <a:endParaRPr lang="en-C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8640"/>
            <a:ext cx="8229600" cy="6408712"/>
          </a:xfrm>
        </p:spPr>
        <p:txBody>
          <a:bodyPr>
            <a:normAutofit lnSpcReduction="10000"/>
          </a:bodyPr>
          <a:lstStyle/>
          <a:p>
            <a:r>
              <a:rPr lang="en-CA" dirty="0" smtClean="0">
                <a:solidFill>
                  <a:schemeClr val="accent1">
                    <a:lumMod val="75000"/>
                  </a:schemeClr>
                </a:solidFill>
              </a:rPr>
              <a:t>Family Language Kits </a:t>
            </a:r>
            <a:r>
              <a:rPr lang="en-CA" dirty="0" smtClean="0"/>
              <a:t>– allow the family to work together as they learn English. These include bilingual picture dictionaries, read-along book and CD sets, as well as easy books for both adults and children  </a:t>
            </a:r>
          </a:p>
          <a:p>
            <a:pPr>
              <a:buNone/>
            </a:pPr>
            <a:endParaRPr lang="en-CA" dirty="0" smtClean="0"/>
          </a:p>
          <a:p>
            <a:pPr>
              <a:buNone/>
            </a:pPr>
            <a:r>
              <a:rPr lang="en-CA" dirty="0" smtClean="0"/>
              <a:t>Why are these material resources so important? </a:t>
            </a:r>
          </a:p>
          <a:p>
            <a:pPr>
              <a:buNone/>
            </a:pPr>
            <a:r>
              <a:rPr lang="en-CA" dirty="0" smtClean="0"/>
              <a:t>	- teachers also have access to these, and so can encourage students to use them directly</a:t>
            </a:r>
          </a:p>
          <a:p>
            <a:pPr>
              <a:buNone/>
            </a:pPr>
            <a:r>
              <a:rPr lang="en-CA" dirty="0" smtClean="0"/>
              <a:t>  - these resources not only encourage and support English language learning, they also allow the student and his/her family to retain their cultural identity and native language by providing them with news and cultural access from their home country</a:t>
            </a:r>
          </a:p>
          <a:p>
            <a:pPr>
              <a:buNone/>
            </a:pPr>
            <a:r>
              <a:rPr lang="en-CA" dirty="0" smtClean="0"/>
              <a:t>  </a:t>
            </a:r>
            <a:endParaRPr lang="en-C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CA" dirty="0" smtClean="0"/>
              <a:t>Conversation Circles (part of Catholic Social Services)</a:t>
            </a:r>
          </a:p>
          <a:p>
            <a:r>
              <a:rPr lang="en-CA" dirty="0" smtClean="0"/>
              <a:t>Youth Corner Homework Help Club – designed to specifically target ESL students, it offers a place for students to get help with their homework when their teachers are otherwise unavailable</a:t>
            </a:r>
          </a:p>
          <a:p>
            <a:r>
              <a:rPr lang="en-CA" dirty="0" smtClean="0"/>
              <a:t>ELL library tours – tours of the library and its services in different languages</a:t>
            </a:r>
          </a:p>
          <a:p>
            <a:r>
              <a:rPr lang="en-CA" dirty="0" smtClean="0"/>
              <a:t>Practice English @ Your Library</a:t>
            </a:r>
            <a:endParaRPr lang="en-CA" dirty="0"/>
          </a:p>
        </p:txBody>
      </p:sp>
      <p:sp>
        <p:nvSpPr>
          <p:cNvPr id="3" name="Title 2"/>
          <p:cNvSpPr>
            <a:spLocks noGrp="1"/>
          </p:cNvSpPr>
          <p:nvPr>
            <p:ph type="title"/>
          </p:nvPr>
        </p:nvSpPr>
        <p:spPr/>
        <p:txBody>
          <a:bodyPr/>
          <a:lstStyle/>
          <a:p>
            <a:r>
              <a:rPr lang="en-CA" dirty="0" smtClean="0"/>
              <a:t>Programs and Services</a:t>
            </a:r>
            <a:endParaRPr lang="en-C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CA" u="sng" dirty="0" smtClean="0">
                <a:hlinkClick r:id="rId2"/>
              </a:rPr>
              <a:t>http://www.eisa-edmonton.org/</a:t>
            </a:r>
            <a:endParaRPr lang="en-CA" dirty="0" smtClean="0"/>
          </a:p>
          <a:p>
            <a:r>
              <a:rPr lang="en-CA" dirty="0" smtClean="0"/>
              <a:t>10720 113 Street Northwest</a:t>
            </a:r>
            <a:br>
              <a:rPr lang="en-CA" dirty="0" smtClean="0"/>
            </a:br>
            <a:r>
              <a:rPr lang="en-CA" dirty="0" smtClean="0"/>
              <a:t>Edmonton, AB T5H 0Y3</a:t>
            </a:r>
            <a:br>
              <a:rPr lang="en-CA" dirty="0" smtClean="0"/>
            </a:br>
            <a:r>
              <a:rPr lang="en-CA" dirty="0" smtClean="0"/>
              <a:t>(780) 474-8445</a:t>
            </a:r>
          </a:p>
          <a:p>
            <a:r>
              <a:rPr lang="en-CA" dirty="0" smtClean="0"/>
              <a:t>Offers services for both children and adults</a:t>
            </a:r>
          </a:p>
          <a:p>
            <a:r>
              <a:rPr lang="en-CA" dirty="0" smtClean="0"/>
              <a:t>Many programs available for students learning English</a:t>
            </a:r>
          </a:p>
          <a:p>
            <a:endParaRPr lang="en-CA" dirty="0"/>
          </a:p>
        </p:txBody>
      </p:sp>
      <p:sp>
        <p:nvSpPr>
          <p:cNvPr id="3" name="Title 2"/>
          <p:cNvSpPr>
            <a:spLocks noGrp="1"/>
          </p:cNvSpPr>
          <p:nvPr>
            <p:ph type="title"/>
          </p:nvPr>
        </p:nvSpPr>
        <p:spPr/>
        <p:txBody>
          <a:bodyPr>
            <a:normAutofit fontScale="90000"/>
          </a:bodyPr>
          <a:lstStyle/>
          <a:p>
            <a:r>
              <a:rPr lang="en-CA" dirty="0" smtClean="0"/>
              <a:t>Edmonton Immigrant Services Association (EISA)</a:t>
            </a:r>
            <a:endParaRPr lang="en-CA"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664</TotalTime>
  <Words>2378</Words>
  <Application>Microsoft Office PowerPoint</Application>
  <PresentationFormat>On-screen Show (4:3)</PresentationFormat>
  <Paragraphs>253</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Concourse</vt:lpstr>
      <vt:lpstr>Community Resources to support English Language Learners</vt:lpstr>
      <vt:lpstr>Take a moment to think….</vt:lpstr>
      <vt:lpstr>PowerPoint Presentation</vt:lpstr>
      <vt:lpstr>So where are these resources are available?</vt:lpstr>
      <vt:lpstr>The Edmonton Public Library</vt:lpstr>
      <vt:lpstr>Material Resources</vt:lpstr>
      <vt:lpstr>PowerPoint Presentation</vt:lpstr>
      <vt:lpstr>Programs and Services</vt:lpstr>
      <vt:lpstr>Edmonton Immigrant Services Association (EISA)</vt:lpstr>
      <vt:lpstr>PowerPoint Presentation</vt:lpstr>
      <vt:lpstr>Citizen and New Arrival Information Centre</vt:lpstr>
      <vt:lpstr>Edmonton Mennonite Centre for Newcomers</vt:lpstr>
      <vt:lpstr>Edmonton Catholic Social Services</vt:lpstr>
      <vt:lpstr>PowerPoint Presentation</vt:lpstr>
      <vt:lpstr>PowerPoint Presentation</vt:lpstr>
      <vt:lpstr>Millwoods Welcome Centre</vt:lpstr>
      <vt:lpstr>Edmonton Cultural Centres (Various)</vt:lpstr>
      <vt:lpstr>PowerPoint Presentation</vt:lpstr>
      <vt:lpstr>The main thing to take away….</vt:lpstr>
      <vt:lpstr>     Online Resources for ESL Students, Parents and Teachers</vt:lpstr>
      <vt:lpstr>WEB SITES (Note: there are MANY more websites to help ESL Students, Teachers and Students! These are only examples of what most of them offer)    </vt:lpstr>
      <vt:lpstr> teachitworld.com Resources for Teachers  </vt:lpstr>
      <vt:lpstr> usingenglish.com Resources for Teachers and Students   </vt:lpstr>
      <vt:lpstr>Tech &amp; Learning.com Resources for Students </vt:lpstr>
      <vt:lpstr>Don’t forget to tell ESL parents of these websites too!! They can also use them!!</vt:lpstr>
      <vt:lpstr>   Resources to help with Parent Involvement  </vt:lpstr>
      <vt:lpstr>Other Online Ideas </vt:lpstr>
      <vt:lpstr>I tunes -Podcasts  </vt:lpstr>
      <vt:lpstr>Government Information/Resources for ELLs</vt:lpstr>
      <vt:lpstr>Federal Government information</vt:lpstr>
      <vt:lpstr>LINC Programs in Canada</vt:lpstr>
      <vt:lpstr>ESL in Canada website</vt:lpstr>
      <vt:lpstr>Centre for Canadian Language Benchmarks (CCLB)</vt:lpstr>
      <vt:lpstr>Provincial Government</vt:lpstr>
      <vt:lpstr>Alberta Advanced Education and Technology</vt:lpstr>
      <vt:lpstr>Alberta Employment and Immigration</vt:lpstr>
      <vt:lpstr>CBC Radio One</vt:lpstr>
      <vt:lpstr>Feature Story March 2011  </vt:lpstr>
      <vt:lpstr>Settlement Services</vt:lpstr>
      <vt:lpstr>Employment Support</vt:lpstr>
      <vt:lpstr>English Language Training</vt:lpstr>
      <vt:lpstr>English Language Training</vt:lpstr>
      <vt:lpstr>ESL Programs and Services in Alberta from March 2011 to August 2011</vt:lpstr>
      <vt:lpstr>Where do I go from here?</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Resources to support English Language Learners</dc:title>
  <dc:creator>con</dc:creator>
  <cp:lastModifiedBy>Marilyn Abbott</cp:lastModifiedBy>
  <cp:revision>77</cp:revision>
  <dcterms:created xsi:type="dcterms:W3CDTF">2011-03-21T03:26:13Z</dcterms:created>
  <dcterms:modified xsi:type="dcterms:W3CDTF">2012-09-05T02:46:19Z</dcterms:modified>
</cp:coreProperties>
</file>